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 id="2147483689" r:id="rId2"/>
  </p:sldMasterIdLst>
  <p:notesMasterIdLst>
    <p:notesMasterId r:id="rId42"/>
  </p:notesMasterIdLst>
  <p:handoutMasterIdLst>
    <p:handoutMasterId r:id="rId43"/>
  </p:handoutMasterIdLst>
  <p:sldIdLst>
    <p:sldId id="401" r:id="rId3"/>
    <p:sldId id="403" r:id="rId4"/>
    <p:sldId id="391" r:id="rId5"/>
    <p:sldId id="420" r:id="rId6"/>
    <p:sldId id="440" r:id="rId7"/>
    <p:sldId id="424" r:id="rId8"/>
    <p:sldId id="389" r:id="rId9"/>
    <p:sldId id="460" r:id="rId10"/>
    <p:sldId id="428" r:id="rId11"/>
    <p:sldId id="443" r:id="rId12"/>
    <p:sldId id="425" r:id="rId13"/>
    <p:sldId id="465" r:id="rId14"/>
    <p:sldId id="426" r:id="rId15"/>
    <p:sldId id="458" r:id="rId16"/>
    <p:sldId id="457" r:id="rId17"/>
    <p:sldId id="476" r:id="rId18"/>
    <p:sldId id="399" r:id="rId19"/>
    <p:sldId id="464" r:id="rId20"/>
    <p:sldId id="474" r:id="rId21"/>
    <p:sldId id="400" r:id="rId22"/>
    <p:sldId id="413" r:id="rId23"/>
    <p:sldId id="459" r:id="rId24"/>
    <p:sldId id="436" r:id="rId25"/>
    <p:sldId id="442" r:id="rId26"/>
    <p:sldId id="461" r:id="rId27"/>
    <p:sldId id="437" r:id="rId28"/>
    <p:sldId id="462" r:id="rId29"/>
    <p:sldId id="444" r:id="rId30"/>
    <p:sldId id="466" r:id="rId31"/>
    <p:sldId id="469" r:id="rId32"/>
    <p:sldId id="470" r:id="rId33"/>
    <p:sldId id="473" r:id="rId34"/>
    <p:sldId id="446" r:id="rId35"/>
    <p:sldId id="472" r:id="rId36"/>
    <p:sldId id="475" r:id="rId37"/>
    <p:sldId id="450" r:id="rId38"/>
    <p:sldId id="451" r:id="rId39"/>
    <p:sldId id="477" r:id="rId40"/>
    <p:sldId id="380" r:id="rId41"/>
  </p:sldIdLst>
  <p:sldSz cx="12192000" cy="6858000"/>
  <p:notesSz cx="7010400" cy="92964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85514" autoAdjust="0"/>
  </p:normalViewPr>
  <p:slideViewPr>
    <p:cSldViewPr snapToGrid="0">
      <p:cViewPr varScale="1">
        <p:scale>
          <a:sx n="79" d="100"/>
          <a:sy n="79" d="100"/>
        </p:scale>
        <p:origin x="978" y="6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77" d="100"/>
          <a:sy n="77" d="100"/>
        </p:scale>
        <p:origin x="2796" y="51"/>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699EBB-E2D0-408F-B59D-67D590A2C654}" type="doc">
      <dgm:prSet loTypeId="urn:microsoft.com/office/officeart/2005/8/layout/radial4" loCatId="relationship" qsTypeId="urn:microsoft.com/office/officeart/2005/8/quickstyle/simple2" qsCatId="simple" csTypeId="urn:microsoft.com/office/officeart/2005/8/colors/accent1_1" csCatId="accent1" phldr="1"/>
      <dgm:spPr/>
      <dgm:t>
        <a:bodyPr/>
        <a:lstStyle/>
        <a:p>
          <a:endParaRPr lang="en-US"/>
        </a:p>
      </dgm:t>
    </dgm:pt>
    <dgm:pt modelId="{44C8E48B-D3DC-40DB-A11D-AC80EAFBF226}">
      <dgm:prSet/>
      <dgm:spPr/>
      <dgm:t>
        <a:bodyPr/>
        <a:lstStyle/>
        <a:p>
          <a:pPr algn="ctr"/>
          <a:r>
            <a:rPr lang="en-US" dirty="0">
              <a:latin typeface="Tahoma" panose="020B0604030504040204" pitchFamily="34" charset="0"/>
              <a:ea typeface="Tahoma" panose="020B0604030504040204" pitchFamily="34" charset="0"/>
              <a:cs typeface="Tahoma" panose="020B0604030504040204" pitchFamily="34" charset="0"/>
            </a:rPr>
            <a:t>Outline of the Presentation</a:t>
          </a:r>
          <a:endParaRPr lang="en-US" altLang="en-US" i="0" dirty="0"/>
        </a:p>
      </dgm:t>
    </dgm:pt>
    <dgm:pt modelId="{083B26D3-68EA-44F1-A88C-BD21EF4276BD}" type="parTrans" cxnId="{37998915-89E7-49E4-B2B5-3BAA87FE383E}">
      <dgm:prSet/>
      <dgm:spPr/>
      <dgm:t>
        <a:bodyPr/>
        <a:lstStyle/>
        <a:p>
          <a:pPr algn="l"/>
          <a:endParaRPr lang="en-US"/>
        </a:p>
      </dgm:t>
    </dgm:pt>
    <dgm:pt modelId="{CA5E8A4B-B5E4-47C2-8623-E746003E3246}" type="sibTrans" cxnId="{37998915-89E7-49E4-B2B5-3BAA87FE383E}">
      <dgm:prSet/>
      <dgm:spPr/>
      <dgm:t>
        <a:bodyPr/>
        <a:lstStyle/>
        <a:p>
          <a:pPr algn="l"/>
          <a:endParaRPr lang="en-US"/>
        </a:p>
      </dgm:t>
    </dgm:pt>
    <dgm:pt modelId="{172BCDCB-299A-43C3-A424-7909378734AF}">
      <dgm:prSet custT="1"/>
      <dgm:spPr/>
      <dgm:t>
        <a:bodyPr/>
        <a:lstStyle/>
        <a:p>
          <a:pPr algn="ctr"/>
          <a:r>
            <a:rPr lang="en-GB" sz="1050" dirty="0">
              <a:latin typeface="Congenial Black" panose="020F0502020204030204" pitchFamily="2" charset="0"/>
              <a:ea typeface="Tahoma" panose="020B0604030504040204" pitchFamily="34" charset="0"/>
              <a:cs typeface="Tahoma" panose="020B0604030504040204" pitchFamily="34" charset="0"/>
            </a:rPr>
            <a:t>Introduction</a:t>
          </a:r>
        </a:p>
      </dgm:t>
    </dgm:pt>
    <dgm:pt modelId="{F47220CA-BDD0-4445-8DAB-9CB8D8754BD1}" type="parTrans" cxnId="{1B388F64-460F-4BC6-A10C-E24A61B0BFB4}">
      <dgm:prSet/>
      <dgm:spPr/>
      <dgm:t>
        <a:bodyPr/>
        <a:lstStyle/>
        <a:p>
          <a:pPr algn="l"/>
          <a:endParaRPr lang="en-US"/>
        </a:p>
      </dgm:t>
    </dgm:pt>
    <dgm:pt modelId="{476B0855-7679-4DB4-9706-FF4CE07A8456}" type="sibTrans" cxnId="{1B388F64-460F-4BC6-A10C-E24A61B0BFB4}">
      <dgm:prSet/>
      <dgm:spPr/>
      <dgm:t>
        <a:bodyPr/>
        <a:lstStyle/>
        <a:p>
          <a:pPr algn="l"/>
          <a:endParaRPr lang="en-US"/>
        </a:p>
      </dgm:t>
    </dgm:pt>
    <dgm:pt modelId="{8B636BA9-E3EC-4DDB-9E7F-7A7BCC3AA1DC}">
      <dgm:prSet custT="1"/>
      <dgm:spPr/>
      <dgm:t>
        <a:bodyPr/>
        <a:lstStyle/>
        <a:p>
          <a:pPr marL="0" lvl="0" indent="0" algn="ctr" defTabSz="466725">
            <a:lnSpc>
              <a:spcPct val="90000"/>
            </a:lnSpc>
            <a:spcBef>
              <a:spcPct val="0"/>
            </a:spcBef>
            <a:spcAft>
              <a:spcPct val="35000"/>
            </a:spcAft>
            <a:buNone/>
          </a:pPr>
          <a:r>
            <a:rPr lang="en-US" sz="1050" kern="1200" dirty="0">
              <a:solidFill>
                <a:prstClr val="black">
                  <a:hueOff val="0"/>
                  <a:satOff val="0"/>
                  <a:lumOff val="0"/>
                  <a:alphaOff val="0"/>
                </a:prstClr>
              </a:solidFill>
              <a:latin typeface="Congenial Black" panose="020F0502020204030204" pitchFamily="2" charset="0"/>
              <a:ea typeface="Tahoma" panose="020B0604030504040204" pitchFamily="34" charset="0"/>
              <a:cs typeface="Tahoma" panose="020B0604030504040204" pitchFamily="34" charset="0"/>
            </a:rPr>
            <a:t>Definition of concept:</a:t>
          </a:r>
        </a:p>
        <a:p>
          <a:pPr marL="0" lvl="0" indent="0" algn="ctr" defTabSz="466725">
            <a:lnSpc>
              <a:spcPct val="90000"/>
            </a:lnSpc>
            <a:spcBef>
              <a:spcPct val="0"/>
            </a:spcBef>
            <a:spcAft>
              <a:spcPct val="35000"/>
            </a:spcAft>
            <a:buNone/>
          </a:pPr>
          <a:r>
            <a:rPr lang="en-US" sz="1050" kern="1200" dirty="0">
              <a:solidFill>
                <a:prstClr val="black">
                  <a:hueOff val="0"/>
                  <a:satOff val="0"/>
                  <a:lumOff val="0"/>
                  <a:alphaOff val="0"/>
                </a:prstClr>
              </a:solidFill>
              <a:latin typeface="Congenial Black" panose="020F0502020204030204" pitchFamily="2" charset="0"/>
              <a:ea typeface="Tahoma" panose="020B0604030504040204" pitchFamily="34" charset="0"/>
              <a:cs typeface="Tahoma" panose="020B0604030504040204" pitchFamily="34" charset="0"/>
            </a:rPr>
            <a:t>Fiscal Risks</a:t>
          </a:r>
        </a:p>
        <a:p>
          <a:pPr marL="0" lvl="0" indent="0" algn="ctr" defTabSz="466725">
            <a:lnSpc>
              <a:spcPct val="90000"/>
            </a:lnSpc>
            <a:spcBef>
              <a:spcPct val="0"/>
            </a:spcBef>
            <a:spcAft>
              <a:spcPct val="35000"/>
            </a:spcAft>
            <a:buNone/>
          </a:pPr>
          <a:r>
            <a:rPr lang="en-US" sz="1050" kern="1200" dirty="0">
              <a:solidFill>
                <a:prstClr val="black">
                  <a:hueOff val="0"/>
                  <a:satOff val="0"/>
                  <a:lumOff val="0"/>
                  <a:alphaOff val="0"/>
                </a:prstClr>
              </a:solidFill>
              <a:latin typeface="Congenial Black" panose="020F0502020204030204" pitchFamily="2" charset="0"/>
              <a:ea typeface="Tahoma" panose="020B0604030504040204" pitchFamily="34" charset="0"/>
              <a:cs typeface="Tahoma" panose="020B0604030504040204" pitchFamily="34" charset="0"/>
            </a:rPr>
            <a:t>Contingent Liabilities</a:t>
          </a:r>
          <a:endParaRPr lang="en-GB" sz="1050" kern="1200" dirty="0">
            <a:solidFill>
              <a:prstClr val="black">
                <a:hueOff val="0"/>
                <a:satOff val="0"/>
                <a:lumOff val="0"/>
                <a:alphaOff val="0"/>
              </a:prstClr>
            </a:solidFill>
            <a:latin typeface="Congenial Black" panose="020F0502020204030204" pitchFamily="2" charset="0"/>
            <a:ea typeface="Tahoma" panose="020B0604030504040204" pitchFamily="34" charset="0"/>
            <a:cs typeface="Tahoma" panose="020B0604030504040204" pitchFamily="34" charset="0"/>
          </a:endParaRPr>
        </a:p>
      </dgm:t>
    </dgm:pt>
    <dgm:pt modelId="{F0893334-1EAD-4CA9-91B9-CE1A9B6014BD}" type="parTrans" cxnId="{369F8DDE-2D61-4E54-B93C-964D35FA8528}">
      <dgm:prSet/>
      <dgm:spPr/>
      <dgm:t>
        <a:bodyPr/>
        <a:lstStyle/>
        <a:p>
          <a:pPr algn="l"/>
          <a:endParaRPr lang="en-US"/>
        </a:p>
      </dgm:t>
    </dgm:pt>
    <dgm:pt modelId="{1470D639-DAE7-48D9-9741-C3CC1D96E597}" type="sibTrans" cxnId="{369F8DDE-2D61-4E54-B93C-964D35FA8528}">
      <dgm:prSet/>
      <dgm:spPr/>
      <dgm:t>
        <a:bodyPr/>
        <a:lstStyle/>
        <a:p>
          <a:pPr algn="l"/>
          <a:endParaRPr lang="en-US"/>
        </a:p>
      </dgm:t>
    </dgm:pt>
    <dgm:pt modelId="{465FE088-8B3A-46CB-98DF-BC388CC95925}">
      <dgm:prSet custT="1"/>
      <dgm:spPr/>
      <dgm:t>
        <a:bodyPr/>
        <a:lstStyle/>
        <a:p>
          <a:pPr algn="ctr"/>
          <a:r>
            <a:rPr lang="en-GB" sz="1050" kern="1200" dirty="0">
              <a:solidFill>
                <a:prstClr val="black">
                  <a:hueOff val="0"/>
                  <a:satOff val="0"/>
                  <a:lumOff val="0"/>
                  <a:alphaOff val="0"/>
                </a:prstClr>
              </a:solidFill>
              <a:latin typeface="Congenial Black" panose="020F0502020204030204" pitchFamily="2" charset="0"/>
              <a:ea typeface="Tahoma" panose="020B0604030504040204" pitchFamily="34" charset="0"/>
              <a:cs typeface="Tahoma" panose="020B0604030504040204" pitchFamily="34" charset="0"/>
            </a:rPr>
            <a:t>Why Fiscal Risks Matter &amp; sources of fiscal risk in Africa</a:t>
          </a:r>
        </a:p>
      </dgm:t>
    </dgm:pt>
    <dgm:pt modelId="{B00E8340-5C8A-4FE4-A17F-B4E09DD381C8}" type="parTrans" cxnId="{B7156445-0EC9-4646-875F-CF1B78407661}">
      <dgm:prSet/>
      <dgm:spPr/>
      <dgm:t>
        <a:bodyPr/>
        <a:lstStyle/>
        <a:p>
          <a:pPr algn="l"/>
          <a:endParaRPr lang="en-US"/>
        </a:p>
      </dgm:t>
    </dgm:pt>
    <dgm:pt modelId="{64C2F63A-1806-41CF-ACD5-DD0C42B662EB}" type="sibTrans" cxnId="{B7156445-0EC9-4646-875F-CF1B78407661}">
      <dgm:prSet/>
      <dgm:spPr/>
      <dgm:t>
        <a:bodyPr/>
        <a:lstStyle/>
        <a:p>
          <a:pPr algn="l"/>
          <a:endParaRPr lang="en-US"/>
        </a:p>
      </dgm:t>
    </dgm:pt>
    <dgm:pt modelId="{D195B757-36B3-426E-BE78-D9C0280BB670}">
      <dgm:prSet custT="1"/>
      <dgm:spPr/>
      <dgm:t>
        <a:bodyPr/>
        <a:lstStyle/>
        <a:p>
          <a:pPr algn="ctr"/>
          <a:r>
            <a:rPr lang="en-GB" sz="1050" kern="1200" dirty="0">
              <a:solidFill>
                <a:prstClr val="black">
                  <a:hueOff val="0"/>
                  <a:satOff val="0"/>
                  <a:lumOff val="0"/>
                  <a:alphaOff val="0"/>
                </a:prstClr>
              </a:solidFill>
              <a:latin typeface="Congenial Black" panose="020F0502020204030204" pitchFamily="2" charset="0"/>
              <a:ea typeface="Tahoma" panose="020B0604030504040204" pitchFamily="34" charset="0"/>
              <a:cs typeface="Tahoma" panose="020B0604030504040204" pitchFamily="34" charset="0"/>
            </a:rPr>
            <a:t>Fiscal Risk Management Process </a:t>
          </a:r>
        </a:p>
      </dgm:t>
    </dgm:pt>
    <dgm:pt modelId="{4D054544-93A7-4281-AABF-C67628A0872D}" type="parTrans" cxnId="{0778D178-B4C0-4F9D-A055-80CC17DCB793}">
      <dgm:prSet/>
      <dgm:spPr/>
      <dgm:t>
        <a:bodyPr/>
        <a:lstStyle/>
        <a:p>
          <a:pPr algn="l"/>
          <a:endParaRPr lang="en-US"/>
        </a:p>
      </dgm:t>
    </dgm:pt>
    <dgm:pt modelId="{6D49C2E6-1B82-41E7-A320-E79C04B45C74}" type="sibTrans" cxnId="{0778D178-B4C0-4F9D-A055-80CC17DCB793}">
      <dgm:prSet/>
      <dgm:spPr/>
      <dgm:t>
        <a:bodyPr/>
        <a:lstStyle/>
        <a:p>
          <a:pPr algn="l"/>
          <a:endParaRPr lang="en-US"/>
        </a:p>
      </dgm:t>
    </dgm:pt>
    <dgm:pt modelId="{ED026365-D01B-4F5A-8887-988E1544496B}">
      <dgm:prSet custT="1"/>
      <dgm:spPr/>
      <dgm:t>
        <a:bodyPr/>
        <a:lstStyle/>
        <a:p>
          <a:pPr marL="0" lvl="0" algn="ctr" defTabSz="466725">
            <a:lnSpc>
              <a:spcPct val="90000"/>
            </a:lnSpc>
            <a:spcBef>
              <a:spcPct val="0"/>
            </a:spcBef>
            <a:spcAft>
              <a:spcPct val="35000"/>
            </a:spcAft>
            <a:buNone/>
          </a:pPr>
          <a:r>
            <a:rPr lang="en-US" sz="1050" kern="1200" dirty="0">
              <a:solidFill>
                <a:prstClr val="black">
                  <a:hueOff val="0"/>
                  <a:satOff val="0"/>
                  <a:lumOff val="0"/>
                  <a:alphaOff val="0"/>
                </a:prstClr>
              </a:solidFill>
              <a:latin typeface="Congenial Black" panose="020F0502020204030204" pitchFamily="2" charset="0"/>
              <a:ea typeface="Tahoma" panose="020B0604030504040204" pitchFamily="34" charset="0"/>
              <a:cs typeface="Tahoma" panose="020B0604030504040204" pitchFamily="34" charset="0"/>
            </a:rPr>
            <a:t>Fiscal Risk management in selected African Countries </a:t>
          </a:r>
          <a:endParaRPr lang="en-GB" sz="1050" kern="1200" dirty="0">
            <a:solidFill>
              <a:prstClr val="black">
                <a:hueOff val="0"/>
                <a:satOff val="0"/>
                <a:lumOff val="0"/>
                <a:alphaOff val="0"/>
              </a:prstClr>
            </a:solidFill>
            <a:latin typeface="Congenial Black" panose="020F0502020204030204" pitchFamily="2" charset="0"/>
            <a:ea typeface="Tahoma" panose="020B0604030504040204" pitchFamily="34" charset="0"/>
            <a:cs typeface="Tahoma" panose="020B0604030504040204" pitchFamily="34" charset="0"/>
          </a:endParaRPr>
        </a:p>
      </dgm:t>
    </dgm:pt>
    <dgm:pt modelId="{AAB00DF6-B140-4CCB-9DAE-03F989E980B1}" type="parTrans" cxnId="{2864A890-AE09-4150-BF37-18181D7158C3}">
      <dgm:prSet/>
      <dgm:spPr/>
      <dgm:t>
        <a:bodyPr/>
        <a:lstStyle/>
        <a:p>
          <a:pPr algn="l"/>
          <a:endParaRPr lang="en-US"/>
        </a:p>
      </dgm:t>
    </dgm:pt>
    <dgm:pt modelId="{C7B6C33F-AA5B-4F7A-8E8D-D190C334BC1E}" type="sibTrans" cxnId="{2864A890-AE09-4150-BF37-18181D7158C3}">
      <dgm:prSet/>
      <dgm:spPr/>
      <dgm:t>
        <a:bodyPr/>
        <a:lstStyle/>
        <a:p>
          <a:pPr algn="l"/>
          <a:endParaRPr lang="en-US"/>
        </a:p>
      </dgm:t>
    </dgm:pt>
    <dgm:pt modelId="{954BC474-2A99-4D14-9284-EC291294EFA0}">
      <dgm:prSet custT="1"/>
      <dgm:spPr/>
      <dgm:t>
        <a:bodyPr/>
        <a:lstStyle/>
        <a:p>
          <a:pPr algn="ctr"/>
          <a:r>
            <a:rPr lang="en-GB" sz="1050" kern="1200" dirty="0">
              <a:solidFill>
                <a:prstClr val="black">
                  <a:hueOff val="0"/>
                  <a:satOff val="0"/>
                  <a:lumOff val="0"/>
                  <a:alphaOff val="0"/>
                </a:prstClr>
              </a:solidFill>
              <a:latin typeface="Congenial Black" panose="020F0502020204030204" pitchFamily="2" charset="0"/>
              <a:ea typeface="Tahoma" panose="020B0604030504040204" pitchFamily="34" charset="0"/>
              <a:cs typeface="Tahoma" panose="020B0604030504040204" pitchFamily="34" charset="0"/>
            </a:rPr>
            <a:t>Recommendation</a:t>
          </a:r>
        </a:p>
      </dgm:t>
    </dgm:pt>
    <dgm:pt modelId="{BA42120E-5374-4FDE-B85A-988E64A212F0}" type="parTrans" cxnId="{A8DB0B28-6892-49ED-82E6-B0FF72A1AF0F}">
      <dgm:prSet/>
      <dgm:spPr/>
      <dgm:t>
        <a:bodyPr/>
        <a:lstStyle/>
        <a:p>
          <a:pPr algn="l"/>
          <a:endParaRPr lang="en-US"/>
        </a:p>
      </dgm:t>
    </dgm:pt>
    <dgm:pt modelId="{B1D217A2-7C94-4783-9A98-CB1CCCA7BB72}" type="sibTrans" cxnId="{A8DB0B28-6892-49ED-82E6-B0FF72A1AF0F}">
      <dgm:prSet/>
      <dgm:spPr/>
      <dgm:t>
        <a:bodyPr/>
        <a:lstStyle/>
        <a:p>
          <a:pPr algn="l"/>
          <a:endParaRPr lang="en-US"/>
        </a:p>
      </dgm:t>
    </dgm:pt>
    <dgm:pt modelId="{A23B21B3-6010-4CF1-8386-21D6AECC0906}">
      <dgm:prSet custT="1"/>
      <dgm:spPr/>
      <dgm:t>
        <a:bodyPr/>
        <a:lstStyle/>
        <a:p>
          <a:pPr algn="ctr"/>
          <a:r>
            <a:rPr lang="en-GB" sz="1050" kern="1200" dirty="0">
              <a:solidFill>
                <a:prstClr val="black">
                  <a:hueOff val="0"/>
                  <a:satOff val="0"/>
                  <a:lumOff val="0"/>
                  <a:alphaOff val="0"/>
                </a:prstClr>
              </a:solidFill>
              <a:latin typeface="Congenial Black" panose="020F0502020204030204" pitchFamily="2" charset="0"/>
              <a:ea typeface="Tahoma" panose="020B0604030504040204" pitchFamily="34" charset="0"/>
              <a:cs typeface="Tahoma" panose="020B0604030504040204" pitchFamily="34" charset="0"/>
            </a:rPr>
            <a:t>Conclusion</a:t>
          </a:r>
          <a:endParaRPr lang="en-US" sz="1050" kern="1200" dirty="0">
            <a:solidFill>
              <a:prstClr val="black">
                <a:hueOff val="0"/>
                <a:satOff val="0"/>
                <a:lumOff val="0"/>
                <a:alphaOff val="0"/>
              </a:prstClr>
            </a:solidFill>
            <a:latin typeface="Congenial Black" panose="020F0502020204030204" pitchFamily="2" charset="0"/>
            <a:ea typeface="Tahoma" panose="020B0604030504040204" pitchFamily="34" charset="0"/>
            <a:cs typeface="Tahoma" panose="020B0604030504040204" pitchFamily="34" charset="0"/>
          </a:endParaRPr>
        </a:p>
      </dgm:t>
    </dgm:pt>
    <dgm:pt modelId="{8F79F8E0-B75E-4971-BFC7-F346A42BC194}" type="parTrans" cxnId="{ABDCF806-8410-45CC-8E22-AA09FF575117}">
      <dgm:prSet/>
      <dgm:spPr/>
      <dgm:t>
        <a:bodyPr/>
        <a:lstStyle/>
        <a:p>
          <a:pPr algn="l"/>
          <a:endParaRPr lang="en-US"/>
        </a:p>
      </dgm:t>
    </dgm:pt>
    <dgm:pt modelId="{EC916F8A-03F2-4480-89A7-4D58FE456C46}" type="sibTrans" cxnId="{ABDCF806-8410-45CC-8E22-AA09FF575117}">
      <dgm:prSet/>
      <dgm:spPr/>
      <dgm:t>
        <a:bodyPr/>
        <a:lstStyle/>
        <a:p>
          <a:pPr algn="l"/>
          <a:endParaRPr lang="en-US"/>
        </a:p>
      </dgm:t>
    </dgm:pt>
    <dgm:pt modelId="{E31B4CFA-A55E-4376-9BA0-452ED12E781E}">
      <dgm:prSet custT="1"/>
      <dgm:spPr/>
      <dgm:t>
        <a:bodyPr/>
        <a:lstStyle/>
        <a:p>
          <a:pPr marL="0" lvl="0" indent="0" algn="ctr" defTabSz="466725">
            <a:lnSpc>
              <a:spcPct val="90000"/>
            </a:lnSpc>
            <a:spcBef>
              <a:spcPct val="0"/>
            </a:spcBef>
            <a:spcAft>
              <a:spcPct val="35000"/>
            </a:spcAft>
            <a:buNone/>
          </a:pPr>
          <a:r>
            <a:rPr lang="en-GB" sz="1050" kern="1200" dirty="0">
              <a:solidFill>
                <a:prstClr val="black">
                  <a:hueOff val="0"/>
                  <a:satOff val="0"/>
                  <a:lumOff val="0"/>
                  <a:alphaOff val="0"/>
                </a:prstClr>
              </a:solidFill>
              <a:latin typeface="Congenial Black" panose="020F0502020204030204" pitchFamily="2" charset="0"/>
              <a:ea typeface="Tahoma" panose="020B0604030504040204" pitchFamily="34" charset="0"/>
              <a:cs typeface="Tahoma" panose="020B0604030504040204" pitchFamily="34" charset="0"/>
            </a:rPr>
            <a:t>Legal Framework  &amp; Fiscal Risks for Sierra Leone, Ghana, Kenya &amp; Zimbabwe</a:t>
          </a:r>
        </a:p>
      </dgm:t>
    </dgm:pt>
    <dgm:pt modelId="{E7287CF9-0A15-4662-8D12-898326CED218}" type="sibTrans" cxnId="{21F01378-F7FC-41D3-B192-D07FC7E705F2}">
      <dgm:prSet/>
      <dgm:spPr/>
      <dgm:t>
        <a:bodyPr/>
        <a:lstStyle/>
        <a:p>
          <a:pPr algn="l"/>
          <a:endParaRPr lang="en-US"/>
        </a:p>
      </dgm:t>
    </dgm:pt>
    <dgm:pt modelId="{C1352A3A-748F-4EF8-ABB3-8A9301B810D4}" type="parTrans" cxnId="{21F01378-F7FC-41D3-B192-D07FC7E705F2}">
      <dgm:prSet/>
      <dgm:spPr/>
      <dgm:t>
        <a:bodyPr/>
        <a:lstStyle/>
        <a:p>
          <a:pPr algn="l"/>
          <a:endParaRPr lang="en-US"/>
        </a:p>
      </dgm:t>
    </dgm:pt>
    <dgm:pt modelId="{D6988511-C117-4658-9040-F606FD085F26}" type="pres">
      <dgm:prSet presAssocID="{6F699EBB-E2D0-408F-B59D-67D590A2C654}" presName="cycle" presStyleCnt="0">
        <dgm:presLayoutVars>
          <dgm:chMax val="1"/>
          <dgm:dir/>
          <dgm:animLvl val="ctr"/>
          <dgm:resizeHandles val="exact"/>
        </dgm:presLayoutVars>
      </dgm:prSet>
      <dgm:spPr/>
      <dgm:t>
        <a:bodyPr/>
        <a:lstStyle/>
        <a:p>
          <a:endParaRPr lang="en-US"/>
        </a:p>
      </dgm:t>
    </dgm:pt>
    <dgm:pt modelId="{66386089-80F4-400F-A005-A337FFAA3142}" type="pres">
      <dgm:prSet presAssocID="{44C8E48B-D3DC-40DB-A11D-AC80EAFBF226}" presName="centerShape" presStyleLbl="node0" presStyleIdx="0" presStyleCnt="1"/>
      <dgm:spPr/>
      <dgm:t>
        <a:bodyPr/>
        <a:lstStyle/>
        <a:p>
          <a:endParaRPr lang="en-US"/>
        </a:p>
      </dgm:t>
    </dgm:pt>
    <dgm:pt modelId="{72048F7E-51AC-4C55-A143-3972CE39E5FF}" type="pres">
      <dgm:prSet presAssocID="{F47220CA-BDD0-4445-8DAB-9CB8D8754BD1}" presName="parTrans" presStyleLbl="bgSibTrans2D1" presStyleIdx="0" presStyleCnt="8"/>
      <dgm:spPr/>
      <dgm:t>
        <a:bodyPr/>
        <a:lstStyle/>
        <a:p>
          <a:endParaRPr lang="en-US"/>
        </a:p>
      </dgm:t>
    </dgm:pt>
    <dgm:pt modelId="{4B1ED46F-FAD1-4751-8073-F92431AC9E16}" type="pres">
      <dgm:prSet presAssocID="{172BCDCB-299A-43C3-A424-7909378734AF}" presName="node" presStyleLbl="node1" presStyleIdx="0" presStyleCnt="8">
        <dgm:presLayoutVars>
          <dgm:bulletEnabled val="1"/>
        </dgm:presLayoutVars>
      </dgm:prSet>
      <dgm:spPr/>
      <dgm:t>
        <a:bodyPr/>
        <a:lstStyle/>
        <a:p>
          <a:endParaRPr lang="en-US"/>
        </a:p>
      </dgm:t>
    </dgm:pt>
    <dgm:pt modelId="{8783E3E9-B5A2-468C-9ECA-B90EB55E5795}" type="pres">
      <dgm:prSet presAssocID="{F0893334-1EAD-4CA9-91B9-CE1A9B6014BD}" presName="parTrans" presStyleLbl="bgSibTrans2D1" presStyleIdx="1" presStyleCnt="8"/>
      <dgm:spPr/>
      <dgm:t>
        <a:bodyPr/>
        <a:lstStyle/>
        <a:p>
          <a:endParaRPr lang="en-US"/>
        </a:p>
      </dgm:t>
    </dgm:pt>
    <dgm:pt modelId="{2DC84100-4020-48C0-BC02-6C91CFD6A4C4}" type="pres">
      <dgm:prSet presAssocID="{8B636BA9-E3EC-4DDB-9E7F-7A7BCC3AA1DC}" presName="node" presStyleLbl="node1" presStyleIdx="1" presStyleCnt="8">
        <dgm:presLayoutVars>
          <dgm:bulletEnabled val="1"/>
        </dgm:presLayoutVars>
      </dgm:prSet>
      <dgm:spPr/>
      <dgm:t>
        <a:bodyPr/>
        <a:lstStyle/>
        <a:p>
          <a:endParaRPr lang="en-US"/>
        </a:p>
      </dgm:t>
    </dgm:pt>
    <dgm:pt modelId="{C6F3BF4B-BE05-463C-933F-DDFAC3DA9CF6}" type="pres">
      <dgm:prSet presAssocID="{B00E8340-5C8A-4FE4-A17F-B4E09DD381C8}" presName="parTrans" presStyleLbl="bgSibTrans2D1" presStyleIdx="2" presStyleCnt="8"/>
      <dgm:spPr/>
      <dgm:t>
        <a:bodyPr/>
        <a:lstStyle/>
        <a:p>
          <a:endParaRPr lang="en-US"/>
        </a:p>
      </dgm:t>
    </dgm:pt>
    <dgm:pt modelId="{9F15EB7A-6683-4895-9AB6-6F231B6F5ACE}" type="pres">
      <dgm:prSet presAssocID="{465FE088-8B3A-46CB-98DF-BC388CC95925}" presName="node" presStyleLbl="node1" presStyleIdx="2" presStyleCnt="8">
        <dgm:presLayoutVars>
          <dgm:bulletEnabled val="1"/>
        </dgm:presLayoutVars>
      </dgm:prSet>
      <dgm:spPr/>
      <dgm:t>
        <a:bodyPr/>
        <a:lstStyle/>
        <a:p>
          <a:endParaRPr lang="en-US"/>
        </a:p>
      </dgm:t>
    </dgm:pt>
    <dgm:pt modelId="{7FC7619E-BF56-42BA-8BDB-A700A3F8991E}" type="pres">
      <dgm:prSet presAssocID="{4D054544-93A7-4281-AABF-C67628A0872D}" presName="parTrans" presStyleLbl="bgSibTrans2D1" presStyleIdx="3" presStyleCnt="8"/>
      <dgm:spPr/>
      <dgm:t>
        <a:bodyPr/>
        <a:lstStyle/>
        <a:p>
          <a:endParaRPr lang="en-US"/>
        </a:p>
      </dgm:t>
    </dgm:pt>
    <dgm:pt modelId="{CE3B73E1-823F-4B12-8A6D-C8B499C3B19D}" type="pres">
      <dgm:prSet presAssocID="{D195B757-36B3-426E-BE78-D9C0280BB670}" presName="node" presStyleLbl="node1" presStyleIdx="3" presStyleCnt="8">
        <dgm:presLayoutVars>
          <dgm:bulletEnabled val="1"/>
        </dgm:presLayoutVars>
      </dgm:prSet>
      <dgm:spPr/>
      <dgm:t>
        <a:bodyPr/>
        <a:lstStyle/>
        <a:p>
          <a:endParaRPr lang="en-US"/>
        </a:p>
      </dgm:t>
    </dgm:pt>
    <dgm:pt modelId="{1DFF3187-7C5F-4FA1-9CF6-CA105378E1A1}" type="pres">
      <dgm:prSet presAssocID="{AAB00DF6-B140-4CCB-9DAE-03F989E980B1}" presName="parTrans" presStyleLbl="bgSibTrans2D1" presStyleIdx="4" presStyleCnt="8"/>
      <dgm:spPr/>
      <dgm:t>
        <a:bodyPr/>
        <a:lstStyle/>
        <a:p>
          <a:endParaRPr lang="en-US"/>
        </a:p>
      </dgm:t>
    </dgm:pt>
    <dgm:pt modelId="{94DEDD2F-7183-4235-AA5F-26E37CF55D96}" type="pres">
      <dgm:prSet presAssocID="{ED026365-D01B-4F5A-8887-988E1544496B}" presName="node" presStyleLbl="node1" presStyleIdx="4" presStyleCnt="8">
        <dgm:presLayoutVars>
          <dgm:bulletEnabled val="1"/>
        </dgm:presLayoutVars>
      </dgm:prSet>
      <dgm:spPr/>
      <dgm:t>
        <a:bodyPr/>
        <a:lstStyle/>
        <a:p>
          <a:endParaRPr lang="en-US"/>
        </a:p>
      </dgm:t>
    </dgm:pt>
    <dgm:pt modelId="{59D248EB-2CFA-4D65-AF78-45DF2FCBABFC}" type="pres">
      <dgm:prSet presAssocID="{C1352A3A-748F-4EF8-ABB3-8A9301B810D4}" presName="parTrans" presStyleLbl="bgSibTrans2D1" presStyleIdx="5" presStyleCnt="8"/>
      <dgm:spPr/>
      <dgm:t>
        <a:bodyPr/>
        <a:lstStyle/>
        <a:p>
          <a:endParaRPr lang="en-US"/>
        </a:p>
      </dgm:t>
    </dgm:pt>
    <dgm:pt modelId="{E3A0073F-EAF3-443F-BEFE-78F116DB65B3}" type="pres">
      <dgm:prSet presAssocID="{E31B4CFA-A55E-4376-9BA0-452ED12E781E}" presName="node" presStyleLbl="node1" presStyleIdx="5" presStyleCnt="8">
        <dgm:presLayoutVars>
          <dgm:bulletEnabled val="1"/>
        </dgm:presLayoutVars>
      </dgm:prSet>
      <dgm:spPr/>
      <dgm:t>
        <a:bodyPr/>
        <a:lstStyle/>
        <a:p>
          <a:endParaRPr lang="en-US"/>
        </a:p>
      </dgm:t>
    </dgm:pt>
    <dgm:pt modelId="{433DF63B-1C0D-4726-865F-22E6147D6A23}" type="pres">
      <dgm:prSet presAssocID="{BA42120E-5374-4FDE-B85A-988E64A212F0}" presName="parTrans" presStyleLbl="bgSibTrans2D1" presStyleIdx="6" presStyleCnt="8"/>
      <dgm:spPr/>
      <dgm:t>
        <a:bodyPr/>
        <a:lstStyle/>
        <a:p>
          <a:endParaRPr lang="en-US"/>
        </a:p>
      </dgm:t>
    </dgm:pt>
    <dgm:pt modelId="{ED4E965A-A5E3-4AC3-8EE7-CEFBB5B3E766}" type="pres">
      <dgm:prSet presAssocID="{954BC474-2A99-4D14-9284-EC291294EFA0}" presName="node" presStyleLbl="node1" presStyleIdx="6" presStyleCnt="8">
        <dgm:presLayoutVars>
          <dgm:bulletEnabled val="1"/>
        </dgm:presLayoutVars>
      </dgm:prSet>
      <dgm:spPr/>
      <dgm:t>
        <a:bodyPr/>
        <a:lstStyle/>
        <a:p>
          <a:endParaRPr lang="en-US"/>
        </a:p>
      </dgm:t>
    </dgm:pt>
    <dgm:pt modelId="{07B349CB-1AC8-4FD7-9A71-CCB37FBED678}" type="pres">
      <dgm:prSet presAssocID="{8F79F8E0-B75E-4971-BFC7-F346A42BC194}" presName="parTrans" presStyleLbl="bgSibTrans2D1" presStyleIdx="7" presStyleCnt="8"/>
      <dgm:spPr/>
      <dgm:t>
        <a:bodyPr/>
        <a:lstStyle/>
        <a:p>
          <a:endParaRPr lang="en-US"/>
        </a:p>
      </dgm:t>
    </dgm:pt>
    <dgm:pt modelId="{580A66D0-89CF-4CC1-A522-0448F13D93BB}" type="pres">
      <dgm:prSet presAssocID="{A23B21B3-6010-4CF1-8386-21D6AECC0906}" presName="node" presStyleLbl="node1" presStyleIdx="7" presStyleCnt="8" custRadScaleRad="99174" custRadScaleInc="-973">
        <dgm:presLayoutVars>
          <dgm:bulletEnabled val="1"/>
        </dgm:presLayoutVars>
      </dgm:prSet>
      <dgm:spPr/>
      <dgm:t>
        <a:bodyPr/>
        <a:lstStyle/>
        <a:p>
          <a:endParaRPr lang="en-US"/>
        </a:p>
      </dgm:t>
    </dgm:pt>
  </dgm:ptLst>
  <dgm:cxnLst>
    <dgm:cxn modelId="{FF52F995-6C11-4A20-8B4A-2C925C39D35F}" type="presOf" srcId="{8B636BA9-E3EC-4DDB-9E7F-7A7BCC3AA1DC}" destId="{2DC84100-4020-48C0-BC02-6C91CFD6A4C4}" srcOrd="0" destOrd="0" presId="urn:microsoft.com/office/officeart/2005/8/layout/radial4"/>
    <dgm:cxn modelId="{21F01378-F7FC-41D3-B192-D07FC7E705F2}" srcId="{44C8E48B-D3DC-40DB-A11D-AC80EAFBF226}" destId="{E31B4CFA-A55E-4376-9BA0-452ED12E781E}" srcOrd="5" destOrd="0" parTransId="{C1352A3A-748F-4EF8-ABB3-8A9301B810D4}" sibTransId="{E7287CF9-0A15-4662-8D12-898326CED218}"/>
    <dgm:cxn modelId="{37998915-89E7-49E4-B2B5-3BAA87FE383E}" srcId="{6F699EBB-E2D0-408F-B59D-67D590A2C654}" destId="{44C8E48B-D3DC-40DB-A11D-AC80EAFBF226}" srcOrd="0" destOrd="0" parTransId="{083B26D3-68EA-44F1-A88C-BD21EF4276BD}" sibTransId="{CA5E8A4B-B5E4-47C2-8623-E746003E3246}"/>
    <dgm:cxn modelId="{5668C7CC-886F-451F-951A-06C073914786}" type="presOf" srcId="{F0893334-1EAD-4CA9-91B9-CE1A9B6014BD}" destId="{8783E3E9-B5A2-468C-9ECA-B90EB55E5795}" srcOrd="0" destOrd="0" presId="urn:microsoft.com/office/officeart/2005/8/layout/radial4"/>
    <dgm:cxn modelId="{1734DBCF-05CA-4D0C-AD3D-B5B7883DB01F}" type="presOf" srcId="{172BCDCB-299A-43C3-A424-7909378734AF}" destId="{4B1ED46F-FAD1-4751-8073-F92431AC9E16}" srcOrd="0" destOrd="0" presId="urn:microsoft.com/office/officeart/2005/8/layout/radial4"/>
    <dgm:cxn modelId="{520654F9-9292-4C89-8944-A10BD713C1F4}" type="presOf" srcId="{954BC474-2A99-4D14-9284-EC291294EFA0}" destId="{ED4E965A-A5E3-4AC3-8EE7-CEFBB5B3E766}" srcOrd="0" destOrd="0" presId="urn:microsoft.com/office/officeart/2005/8/layout/radial4"/>
    <dgm:cxn modelId="{5778BF30-B146-4E7D-A0C0-2856F9ED2A90}" type="presOf" srcId="{ED026365-D01B-4F5A-8887-988E1544496B}" destId="{94DEDD2F-7183-4235-AA5F-26E37CF55D96}" srcOrd="0" destOrd="0" presId="urn:microsoft.com/office/officeart/2005/8/layout/radial4"/>
    <dgm:cxn modelId="{6AA8866D-1498-4674-BB18-78D9010ACAFD}" type="presOf" srcId="{C1352A3A-748F-4EF8-ABB3-8A9301B810D4}" destId="{59D248EB-2CFA-4D65-AF78-45DF2FCBABFC}" srcOrd="0" destOrd="0" presId="urn:microsoft.com/office/officeart/2005/8/layout/radial4"/>
    <dgm:cxn modelId="{F6FD245C-DD29-4549-B331-6FB616F4CF76}" type="presOf" srcId="{F47220CA-BDD0-4445-8DAB-9CB8D8754BD1}" destId="{72048F7E-51AC-4C55-A143-3972CE39E5FF}" srcOrd="0" destOrd="0" presId="urn:microsoft.com/office/officeart/2005/8/layout/radial4"/>
    <dgm:cxn modelId="{ABDCF806-8410-45CC-8E22-AA09FF575117}" srcId="{44C8E48B-D3DC-40DB-A11D-AC80EAFBF226}" destId="{A23B21B3-6010-4CF1-8386-21D6AECC0906}" srcOrd="7" destOrd="0" parTransId="{8F79F8E0-B75E-4971-BFC7-F346A42BC194}" sibTransId="{EC916F8A-03F2-4480-89A7-4D58FE456C46}"/>
    <dgm:cxn modelId="{4387502A-AAE8-4493-B915-4FF818F7B2F2}" type="presOf" srcId="{BA42120E-5374-4FDE-B85A-988E64A212F0}" destId="{433DF63B-1C0D-4726-865F-22E6147D6A23}" srcOrd="0" destOrd="0" presId="urn:microsoft.com/office/officeart/2005/8/layout/radial4"/>
    <dgm:cxn modelId="{369F8DDE-2D61-4E54-B93C-964D35FA8528}" srcId="{44C8E48B-D3DC-40DB-A11D-AC80EAFBF226}" destId="{8B636BA9-E3EC-4DDB-9E7F-7A7BCC3AA1DC}" srcOrd="1" destOrd="0" parTransId="{F0893334-1EAD-4CA9-91B9-CE1A9B6014BD}" sibTransId="{1470D639-DAE7-48D9-9741-C3CC1D96E597}"/>
    <dgm:cxn modelId="{2864A890-AE09-4150-BF37-18181D7158C3}" srcId="{44C8E48B-D3DC-40DB-A11D-AC80EAFBF226}" destId="{ED026365-D01B-4F5A-8887-988E1544496B}" srcOrd="4" destOrd="0" parTransId="{AAB00DF6-B140-4CCB-9DAE-03F989E980B1}" sibTransId="{C7B6C33F-AA5B-4F7A-8E8D-D190C334BC1E}"/>
    <dgm:cxn modelId="{7D4AB02E-D45D-4D26-91A9-A6BB634C9FD1}" type="presOf" srcId="{465FE088-8B3A-46CB-98DF-BC388CC95925}" destId="{9F15EB7A-6683-4895-9AB6-6F231B6F5ACE}" srcOrd="0" destOrd="0" presId="urn:microsoft.com/office/officeart/2005/8/layout/radial4"/>
    <dgm:cxn modelId="{1CBD3D80-FEF5-4319-B48F-D8B50531D551}" type="presOf" srcId="{A23B21B3-6010-4CF1-8386-21D6AECC0906}" destId="{580A66D0-89CF-4CC1-A522-0448F13D93BB}" srcOrd="0" destOrd="0" presId="urn:microsoft.com/office/officeart/2005/8/layout/radial4"/>
    <dgm:cxn modelId="{A8DB0B28-6892-49ED-82E6-B0FF72A1AF0F}" srcId="{44C8E48B-D3DC-40DB-A11D-AC80EAFBF226}" destId="{954BC474-2A99-4D14-9284-EC291294EFA0}" srcOrd="6" destOrd="0" parTransId="{BA42120E-5374-4FDE-B85A-988E64A212F0}" sibTransId="{B1D217A2-7C94-4783-9A98-CB1CCCA7BB72}"/>
    <dgm:cxn modelId="{075B8DAB-CAD9-411E-8489-E3E7458D504A}" type="presOf" srcId="{D195B757-36B3-426E-BE78-D9C0280BB670}" destId="{CE3B73E1-823F-4B12-8A6D-C8B499C3B19D}" srcOrd="0" destOrd="0" presId="urn:microsoft.com/office/officeart/2005/8/layout/radial4"/>
    <dgm:cxn modelId="{5C88E21A-3B60-4658-9647-6EE23DE96A1B}" type="presOf" srcId="{B00E8340-5C8A-4FE4-A17F-B4E09DD381C8}" destId="{C6F3BF4B-BE05-463C-933F-DDFAC3DA9CF6}" srcOrd="0" destOrd="0" presId="urn:microsoft.com/office/officeart/2005/8/layout/radial4"/>
    <dgm:cxn modelId="{3E38CD40-1FD3-49C9-8B0C-A8B855FC085A}" type="presOf" srcId="{4D054544-93A7-4281-AABF-C67628A0872D}" destId="{7FC7619E-BF56-42BA-8BDB-A700A3F8991E}" srcOrd="0" destOrd="0" presId="urn:microsoft.com/office/officeart/2005/8/layout/radial4"/>
    <dgm:cxn modelId="{25D47A6E-9B0A-4E2F-9C12-5D565E8EB6F4}" type="presOf" srcId="{8F79F8E0-B75E-4971-BFC7-F346A42BC194}" destId="{07B349CB-1AC8-4FD7-9A71-CCB37FBED678}" srcOrd="0" destOrd="0" presId="urn:microsoft.com/office/officeart/2005/8/layout/radial4"/>
    <dgm:cxn modelId="{B7156445-0EC9-4646-875F-CF1B78407661}" srcId="{44C8E48B-D3DC-40DB-A11D-AC80EAFBF226}" destId="{465FE088-8B3A-46CB-98DF-BC388CC95925}" srcOrd="2" destOrd="0" parTransId="{B00E8340-5C8A-4FE4-A17F-B4E09DD381C8}" sibTransId="{64C2F63A-1806-41CF-ACD5-DD0C42B662EB}"/>
    <dgm:cxn modelId="{1B388F64-460F-4BC6-A10C-E24A61B0BFB4}" srcId="{44C8E48B-D3DC-40DB-A11D-AC80EAFBF226}" destId="{172BCDCB-299A-43C3-A424-7909378734AF}" srcOrd="0" destOrd="0" parTransId="{F47220CA-BDD0-4445-8DAB-9CB8D8754BD1}" sibTransId="{476B0855-7679-4DB4-9706-FF4CE07A8456}"/>
    <dgm:cxn modelId="{E03B9E68-ABA3-4378-99CB-B65EFDCE7393}" type="presOf" srcId="{AAB00DF6-B140-4CCB-9DAE-03F989E980B1}" destId="{1DFF3187-7C5F-4FA1-9CF6-CA105378E1A1}" srcOrd="0" destOrd="0" presId="urn:microsoft.com/office/officeart/2005/8/layout/radial4"/>
    <dgm:cxn modelId="{0778D178-B4C0-4F9D-A055-80CC17DCB793}" srcId="{44C8E48B-D3DC-40DB-A11D-AC80EAFBF226}" destId="{D195B757-36B3-426E-BE78-D9C0280BB670}" srcOrd="3" destOrd="0" parTransId="{4D054544-93A7-4281-AABF-C67628A0872D}" sibTransId="{6D49C2E6-1B82-41E7-A320-E79C04B45C74}"/>
    <dgm:cxn modelId="{3A0C4422-A3E2-431C-A305-8E078D3FB72F}" type="presOf" srcId="{E31B4CFA-A55E-4376-9BA0-452ED12E781E}" destId="{E3A0073F-EAF3-443F-BEFE-78F116DB65B3}" srcOrd="0" destOrd="0" presId="urn:microsoft.com/office/officeart/2005/8/layout/radial4"/>
    <dgm:cxn modelId="{3CD7C68F-C13E-4B6F-BEBD-D0BE242854FA}" type="presOf" srcId="{6F699EBB-E2D0-408F-B59D-67D590A2C654}" destId="{D6988511-C117-4658-9040-F606FD085F26}" srcOrd="0" destOrd="0" presId="urn:microsoft.com/office/officeart/2005/8/layout/radial4"/>
    <dgm:cxn modelId="{791DEEFC-2127-46BB-B86B-F9B648C14EDB}" type="presOf" srcId="{44C8E48B-D3DC-40DB-A11D-AC80EAFBF226}" destId="{66386089-80F4-400F-A005-A337FFAA3142}" srcOrd="0" destOrd="0" presId="urn:microsoft.com/office/officeart/2005/8/layout/radial4"/>
    <dgm:cxn modelId="{161B42D4-F5D0-49CB-AB3F-BE3A024B5CCD}" type="presParOf" srcId="{D6988511-C117-4658-9040-F606FD085F26}" destId="{66386089-80F4-400F-A005-A337FFAA3142}" srcOrd="0" destOrd="0" presId="urn:microsoft.com/office/officeart/2005/8/layout/radial4"/>
    <dgm:cxn modelId="{5422F0F8-EEE9-453A-B72B-8A5A9B0269BF}" type="presParOf" srcId="{D6988511-C117-4658-9040-F606FD085F26}" destId="{72048F7E-51AC-4C55-A143-3972CE39E5FF}" srcOrd="1" destOrd="0" presId="urn:microsoft.com/office/officeart/2005/8/layout/radial4"/>
    <dgm:cxn modelId="{CCB08E6D-04A1-403B-BA9E-6A366528FA9B}" type="presParOf" srcId="{D6988511-C117-4658-9040-F606FD085F26}" destId="{4B1ED46F-FAD1-4751-8073-F92431AC9E16}" srcOrd="2" destOrd="0" presId="urn:microsoft.com/office/officeart/2005/8/layout/radial4"/>
    <dgm:cxn modelId="{4D35F225-330B-457F-8162-729988AD29F3}" type="presParOf" srcId="{D6988511-C117-4658-9040-F606FD085F26}" destId="{8783E3E9-B5A2-468C-9ECA-B90EB55E5795}" srcOrd="3" destOrd="0" presId="urn:microsoft.com/office/officeart/2005/8/layout/radial4"/>
    <dgm:cxn modelId="{5CA95026-45B8-44B9-88F8-0E401AC0AE03}" type="presParOf" srcId="{D6988511-C117-4658-9040-F606FD085F26}" destId="{2DC84100-4020-48C0-BC02-6C91CFD6A4C4}" srcOrd="4" destOrd="0" presId="urn:microsoft.com/office/officeart/2005/8/layout/radial4"/>
    <dgm:cxn modelId="{332F581B-0B4F-4B91-8B19-7EB65F03BE21}" type="presParOf" srcId="{D6988511-C117-4658-9040-F606FD085F26}" destId="{C6F3BF4B-BE05-463C-933F-DDFAC3DA9CF6}" srcOrd="5" destOrd="0" presId="urn:microsoft.com/office/officeart/2005/8/layout/radial4"/>
    <dgm:cxn modelId="{66C55211-7A34-4309-A100-E7E44E8A23A0}" type="presParOf" srcId="{D6988511-C117-4658-9040-F606FD085F26}" destId="{9F15EB7A-6683-4895-9AB6-6F231B6F5ACE}" srcOrd="6" destOrd="0" presId="urn:microsoft.com/office/officeart/2005/8/layout/radial4"/>
    <dgm:cxn modelId="{13F1EC4F-9379-493E-9293-28BEFC8D4745}" type="presParOf" srcId="{D6988511-C117-4658-9040-F606FD085F26}" destId="{7FC7619E-BF56-42BA-8BDB-A700A3F8991E}" srcOrd="7" destOrd="0" presId="urn:microsoft.com/office/officeart/2005/8/layout/radial4"/>
    <dgm:cxn modelId="{EAFEA56B-D1BD-45FD-AAAB-FA96E47AE250}" type="presParOf" srcId="{D6988511-C117-4658-9040-F606FD085F26}" destId="{CE3B73E1-823F-4B12-8A6D-C8B499C3B19D}" srcOrd="8" destOrd="0" presId="urn:microsoft.com/office/officeart/2005/8/layout/radial4"/>
    <dgm:cxn modelId="{70132704-FB40-4DEF-A0E9-5AE146127F54}" type="presParOf" srcId="{D6988511-C117-4658-9040-F606FD085F26}" destId="{1DFF3187-7C5F-4FA1-9CF6-CA105378E1A1}" srcOrd="9" destOrd="0" presId="urn:microsoft.com/office/officeart/2005/8/layout/radial4"/>
    <dgm:cxn modelId="{9C83F4E2-F46C-4D2E-ADD5-87407C384CF1}" type="presParOf" srcId="{D6988511-C117-4658-9040-F606FD085F26}" destId="{94DEDD2F-7183-4235-AA5F-26E37CF55D96}" srcOrd="10" destOrd="0" presId="urn:microsoft.com/office/officeart/2005/8/layout/radial4"/>
    <dgm:cxn modelId="{16831A4E-27FD-48CF-9508-7539BB6356A4}" type="presParOf" srcId="{D6988511-C117-4658-9040-F606FD085F26}" destId="{59D248EB-2CFA-4D65-AF78-45DF2FCBABFC}" srcOrd="11" destOrd="0" presId="urn:microsoft.com/office/officeart/2005/8/layout/radial4"/>
    <dgm:cxn modelId="{76DE5BD9-0943-49BA-9188-C5BE4AEB280D}" type="presParOf" srcId="{D6988511-C117-4658-9040-F606FD085F26}" destId="{E3A0073F-EAF3-443F-BEFE-78F116DB65B3}" srcOrd="12" destOrd="0" presId="urn:microsoft.com/office/officeart/2005/8/layout/radial4"/>
    <dgm:cxn modelId="{C2B4FDF0-2796-4933-A845-B5623D0B711A}" type="presParOf" srcId="{D6988511-C117-4658-9040-F606FD085F26}" destId="{433DF63B-1C0D-4726-865F-22E6147D6A23}" srcOrd="13" destOrd="0" presId="urn:microsoft.com/office/officeart/2005/8/layout/radial4"/>
    <dgm:cxn modelId="{87E76A3D-6805-428C-A412-BAC0D377521F}" type="presParOf" srcId="{D6988511-C117-4658-9040-F606FD085F26}" destId="{ED4E965A-A5E3-4AC3-8EE7-CEFBB5B3E766}" srcOrd="14" destOrd="0" presId="urn:microsoft.com/office/officeart/2005/8/layout/radial4"/>
    <dgm:cxn modelId="{1561A3F1-DE67-48B7-9305-608AA17C25B3}" type="presParOf" srcId="{D6988511-C117-4658-9040-F606FD085F26}" destId="{07B349CB-1AC8-4FD7-9A71-CCB37FBED678}" srcOrd="15" destOrd="0" presId="urn:microsoft.com/office/officeart/2005/8/layout/radial4"/>
    <dgm:cxn modelId="{E74CADCE-585B-4669-9A3E-C078D830D623}" type="presParOf" srcId="{D6988511-C117-4658-9040-F606FD085F26}" destId="{580A66D0-89CF-4CC1-A522-0448F13D93BB}" srcOrd="1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3066E3F-60F8-41E6-B94E-71EF9CE4C029}" type="doc">
      <dgm:prSet loTypeId="urn:microsoft.com/office/officeart/2005/8/layout/radial6" loCatId="cycle" qsTypeId="urn:microsoft.com/office/officeart/2005/8/quickstyle/simple5" qsCatId="simple" csTypeId="urn:microsoft.com/office/officeart/2005/8/colors/accent1_2" csCatId="accent1" phldr="1"/>
      <dgm:spPr/>
      <dgm:t>
        <a:bodyPr/>
        <a:lstStyle/>
        <a:p>
          <a:endParaRPr lang="en-US"/>
        </a:p>
      </dgm:t>
    </dgm:pt>
    <dgm:pt modelId="{BEAA5B57-CC4F-482C-8F70-87B0766534C3}">
      <dgm:prSet phldrT="[Text]"/>
      <dgm:spPr/>
      <dgm:t>
        <a:bodyPr/>
        <a:lstStyle/>
        <a:p>
          <a:r>
            <a:rPr lang="en-US" dirty="0"/>
            <a:t>Fiscal </a:t>
          </a:r>
          <a:r>
            <a:rPr lang="en-US"/>
            <a:t>Risk Management</a:t>
          </a:r>
        </a:p>
      </dgm:t>
    </dgm:pt>
    <dgm:pt modelId="{E7D4CB0A-DD4D-4A8A-BF7E-77026C35D6C2}" type="parTrans" cxnId="{BD075C96-24B9-48FA-BBA1-F960E7276565}">
      <dgm:prSet/>
      <dgm:spPr/>
      <dgm:t>
        <a:bodyPr/>
        <a:lstStyle/>
        <a:p>
          <a:endParaRPr lang="en-US"/>
        </a:p>
      </dgm:t>
    </dgm:pt>
    <dgm:pt modelId="{91A736DF-8FD2-4CFC-BCCF-08671F9804BF}" type="sibTrans" cxnId="{BD075C96-24B9-48FA-BBA1-F960E7276565}">
      <dgm:prSet/>
      <dgm:spPr/>
      <dgm:t>
        <a:bodyPr/>
        <a:lstStyle/>
        <a:p>
          <a:endParaRPr lang="en-US"/>
        </a:p>
      </dgm:t>
    </dgm:pt>
    <dgm:pt modelId="{C61A48D2-6579-4735-8064-5342EB16772E}">
      <dgm:prSet phldrT="[Text]" custT="1"/>
      <dgm:spPr/>
      <dgm:t>
        <a:bodyPr/>
        <a:lstStyle/>
        <a:p>
          <a:r>
            <a:rPr lang="en-US" sz="1300" kern="1200" dirty="0">
              <a:solidFill>
                <a:prstClr val="white"/>
              </a:solidFill>
              <a:latin typeface="Calibri" panose="020F0502020204030204"/>
              <a:ea typeface="+mn-ea"/>
              <a:cs typeface="+mn-cs"/>
            </a:rPr>
            <a:t>Step 1:</a:t>
          </a:r>
        </a:p>
        <a:p>
          <a:r>
            <a:rPr lang="en-US" sz="1300" kern="1200" dirty="0">
              <a:solidFill>
                <a:prstClr val="white"/>
              </a:solidFill>
              <a:latin typeface="Calibri" panose="020F0502020204030204"/>
              <a:ea typeface="+mn-ea"/>
              <a:cs typeface="+mn-cs"/>
            </a:rPr>
            <a:t>Identify and Quantify</a:t>
          </a:r>
        </a:p>
      </dgm:t>
    </dgm:pt>
    <dgm:pt modelId="{433A9E8A-BD31-42DF-B287-2B32CABB5489}" type="parTrans" cxnId="{23CA2B93-9CE6-481E-A9CD-59DF7F9FE01E}">
      <dgm:prSet/>
      <dgm:spPr/>
      <dgm:t>
        <a:bodyPr/>
        <a:lstStyle/>
        <a:p>
          <a:endParaRPr lang="en-US"/>
        </a:p>
      </dgm:t>
    </dgm:pt>
    <dgm:pt modelId="{38400CB3-F8C3-458E-ABFD-B31C7F56A1B5}" type="sibTrans" cxnId="{23CA2B93-9CE6-481E-A9CD-59DF7F9FE01E}">
      <dgm:prSet/>
      <dgm:spPr/>
      <dgm:t>
        <a:bodyPr/>
        <a:lstStyle/>
        <a:p>
          <a:endParaRPr lang="en-US"/>
        </a:p>
      </dgm:t>
    </dgm:pt>
    <dgm:pt modelId="{96A7B59C-A98C-49FE-BDD2-28BECB093804}">
      <dgm:prSet phldrT="[Text]" custT="1"/>
      <dgm:spPr/>
      <dgm:t>
        <a:bodyPr/>
        <a:lstStyle/>
        <a:p>
          <a:pPr marL="0" lvl="0" algn="ctr" defTabSz="577850">
            <a:lnSpc>
              <a:spcPct val="90000"/>
            </a:lnSpc>
            <a:spcBef>
              <a:spcPct val="0"/>
            </a:spcBef>
            <a:spcAft>
              <a:spcPct val="35000"/>
            </a:spcAft>
            <a:buNone/>
          </a:pPr>
          <a:r>
            <a:rPr lang="en-US" sz="1300" kern="1200" dirty="0">
              <a:solidFill>
                <a:prstClr val="white"/>
              </a:solidFill>
              <a:latin typeface="Calibri" panose="020F0502020204030204"/>
              <a:ea typeface="+mn-ea"/>
              <a:cs typeface="+mn-cs"/>
            </a:rPr>
            <a:t>Step 2:</a:t>
          </a:r>
        </a:p>
        <a:p>
          <a:pPr marL="0" lvl="0" algn="ctr" defTabSz="577850">
            <a:lnSpc>
              <a:spcPct val="90000"/>
            </a:lnSpc>
            <a:spcBef>
              <a:spcPct val="0"/>
            </a:spcBef>
            <a:spcAft>
              <a:spcPct val="35000"/>
            </a:spcAft>
            <a:buNone/>
          </a:pPr>
          <a:r>
            <a:rPr lang="en-US" sz="1300" kern="1200" dirty="0">
              <a:solidFill>
                <a:prstClr val="white"/>
              </a:solidFill>
              <a:latin typeface="Calibri" panose="020F0502020204030204"/>
              <a:ea typeface="+mn-ea"/>
              <a:cs typeface="+mn-cs"/>
            </a:rPr>
            <a:t>Mitigate</a:t>
          </a:r>
        </a:p>
      </dgm:t>
    </dgm:pt>
    <dgm:pt modelId="{2F040237-E965-4521-B381-5B9D725584AA}" type="parTrans" cxnId="{C1EAAE85-1192-454D-AA15-54CBD6C2E039}">
      <dgm:prSet/>
      <dgm:spPr/>
      <dgm:t>
        <a:bodyPr/>
        <a:lstStyle/>
        <a:p>
          <a:endParaRPr lang="en-US"/>
        </a:p>
      </dgm:t>
    </dgm:pt>
    <dgm:pt modelId="{A355BCD5-B905-4761-9851-93983480AA15}" type="sibTrans" cxnId="{C1EAAE85-1192-454D-AA15-54CBD6C2E039}">
      <dgm:prSet/>
      <dgm:spPr/>
      <dgm:t>
        <a:bodyPr/>
        <a:lstStyle/>
        <a:p>
          <a:endParaRPr lang="en-US"/>
        </a:p>
      </dgm:t>
    </dgm:pt>
    <dgm:pt modelId="{369D09B0-B1E4-4503-B021-DF82F90EB90E}">
      <dgm:prSet phldrT="[Text]"/>
      <dgm:spPr/>
      <dgm:t>
        <a:bodyPr/>
        <a:lstStyle/>
        <a:p>
          <a:r>
            <a:rPr lang="en-US" dirty="0"/>
            <a:t>Step 3: Provision</a:t>
          </a:r>
        </a:p>
      </dgm:t>
    </dgm:pt>
    <dgm:pt modelId="{588D136F-42D1-4C31-9395-5932B5917B73}" type="parTrans" cxnId="{37975A23-726A-472C-B00D-435EF5F991C7}">
      <dgm:prSet/>
      <dgm:spPr/>
      <dgm:t>
        <a:bodyPr/>
        <a:lstStyle/>
        <a:p>
          <a:endParaRPr lang="en-US"/>
        </a:p>
      </dgm:t>
    </dgm:pt>
    <dgm:pt modelId="{31DADB37-9526-4148-BF20-1EAFA89A01DA}" type="sibTrans" cxnId="{37975A23-726A-472C-B00D-435EF5F991C7}">
      <dgm:prSet/>
      <dgm:spPr/>
      <dgm:t>
        <a:bodyPr/>
        <a:lstStyle/>
        <a:p>
          <a:endParaRPr lang="en-US"/>
        </a:p>
      </dgm:t>
    </dgm:pt>
    <dgm:pt modelId="{3B4B56E0-C3E0-4031-B611-99D6CDA22A4E}">
      <dgm:prSet phldrT="[Text]"/>
      <dgm:spPr/>
      <dgm:t>
        <a:bodyPr/>
        <a:lstStyle/>
        <a:p>
          <a:r>
            <a:rPr lang="en-US" dirty="0"/>
            <a:t>Step 5:</a:t>
          </a:r>
        </a:p>
        <a:p>
          <a:r>
            <a:rPr lang="en-US" dirty="0"/>
            <a:t>Disclose</a:t>
          </a:r>
        </a:p>
      </dgm:t>
    </dgm:pt>
    <dgm:pt modelId="{23248212-AFB3-45B1-B9A8-627E4CC0B8C2}" type="parTrans" cxnId="{6267B9FE-5FF6-4DB2-BAFD-EB5229E6A26E}">
      <dgm:prSet/>
      <dgm:spPr/>
      <dgm:t>
        <a:bodyPr/>
        <a:lstStyle/>
        <a:p>
          <a:endParaRPr lang="en-US"/>
        </a:p>
      </dgm:t>
    </dgm:pt>
    <dgm:pt modelId="{F76BCC01-AD58-48A0-B5C6-61227A8969BA}" type="sibTrans" cxnId="{6267B9FE-5FF6-4DB2-BAFD-EB5229E6A26E}">
      <dgm:prSet/>
      <dgm:spPr/>
      <dgm:t>
        <a:bodyPr/>
        <a:lstStyle/>
        <a:p>
          <a:endParaRPr lang="en-US"/>
        </a:p>
      </dgm:t>
    </dgm:pt>
    <dgm:pt modelId="{37AB53C9-097E-443E-977C-383AE3EE8D0A}">
      <dgm:prSet phldrT="[Text]"/>
      <dgm:spPr/>
      <dgm:t>
        <a:bodyPr/>
        <a:lstStyle/>
        <a:p>
          <a:r>
            <a:rPr lang="en-US" dirty="0"/>
            <a:t>Step 4: Accommodate Residual &amp; create space</a:t>
          </a:r>
        </a:p>
      </dgm:t>
    </dgm:pt>
    <dgm:pt modelId="{8F6D2980-9F61-4F45-B9CC-F7D00AADB94A}" type="parTrans" cxnId="{B99432C2-8619-431A-B5D1-E32AB6E43766}">
      <dgm:prSet/>
      <dgm:spPr/>
      <dgm:t>
        <a:bodyPr/>
        <a:lstStyle/>
        <a:p>
          <a:endParaRPr lang="en-US"/>
        </a:p>
      </dgm:t>
    </dgm:pt>
    <dgm:pt modelId="{9804305F-A98B-4F36-9054-5A799245408E}" type="sibTrans" cxnId="{B99432C2-8619-431A-B5D1-E32AB6E43766}">
      <dgm:prSet/>
      <dgm:spPr/>
      <dgm:t>
        <a:bodyPr/>
        <a:lstStyle/>
        <a:p>
          <a:endParaRPr lang="en-US"/>
        </a:p>
      </dgm:t>
    </dgm:pt>
    <dgm:pt modelId="{E1877CE4-5020-4D6C-B670-BE1C060CBA78}" type="pres">
      <dgm:prSet presAssocID="{B3066E3F-60F8-41E6-B94E-71EF9CE4C029}" presName="Name0" presStyleCnt="0">
        <dgm:presLayoutVars>
          <dgm:chMax val="1"/>
          <dgm:dir/>
          <dgm:animLvl val="ctr"/>
          <dgm:resizeHandles val="exact"/>
        </dgm:presLayoutVars>
      </dgm:prSet>
      <dgm:spPr/>
      <dgm:t>
        <a:bodyPr/>
        <a:lstStyle/>
        <a:p>
          <a:endParaRPr lang="en-US"/>
        </a:p>
      </dgm:t>
    </dgm:pt>
    <dgm:pt modelId="{6930A335-1F50-4666-9824-03FF05947D7B}" type="pres">
      <dgm:prSet presAssocID="{BEAA5B57-CC4F-482C-8F70-87B0766534C3}" presName="centerShape" presStyleLbl="node0" presStyleIdx="0" presStyleCnt="1"/>
      <dgm:spPr/>
      <dgm:t>
        <a:bodyPr/>
        <a:lstStyle/>
        <a:p>
          <a:endParaRPr lang="en-US"/>
        </a:p>
      </dgm:t>
    </dgm:pt>
    <dgm:pt modelId="{0600400B-BE2B-4A08-8B52-F81A70633470}" type="pres">
      <dgm:prSet presAssocID="{C61A48D2-6579-4735-8064-5342EB16772E}" presName="node" presStyleLbl="node1" presStyleIdx="0" presStyleCnt="5">
        <dgm:presLayoutVars>
          <dgm:bulletEnabled val="1"/>
        </dgm:presLayoutVars>
      </dgm:prSet>
      <dgm:spPr/>
      <dgm:t>
        <a:bodyPr/>
        <a:lstStyle/>
        <a:p>
          <a:endParaRPr lang="en-US"/>
        </a:p>
      </dgm:t>
    </dgm:pt>
    <dgm:pt modelId="{5F64B2C6-0072-4217-9C4A-35381233C7FA}" type="pres">
      <dgm:prSet presAssocID="{C61A48D2-6579-4735-8064-5342EB16772E}" presName="dummy" presStyleCnt="0"/>
      <dgm:spPr/>
    </dgm:pt>
    <dgm:pt modelId="{D6EA6EA7-3A07-4BA4-988F-737FF58805C9}" type="pres">
      <dgm:prSet presAssocID="{38400CB3-F8C3-458E-ABFD-B31C7F56A1B5}" presName="sibTrans" presStyleLbl="sibTrans2D1" presStyleIdx="0" presStyleCnt="5"/>
      <dgm:spPr/>
      <dgm:t>
        <a:bodyPr/>
        <a:lstStyle/>
        <a:p>
          <a:endParaRPr lang="en-US"/>
        </a:p>
      </dgm:t>
    </dgm:pt>
    <dgm:pt modelId="{E7E30527-F06E-44D8-9A8D-1C80A50067B1}" type="pres">
      <dgm:prSet presAssocID="{96A7B59C-A98C-49FE-BDD2-28BECB093804}" presName="node" presStyleLbl="node1" presStyleIdx="1" presStyleCnt="5">
        <dgm:presLayoutVars>
          <dgm:bulletEnabled val="1"/>
        </dgm:presLayoutVars>
      </dgm:prSet>
      <dgm:spPr/>
      <dgm:t>
        <a:bodyPr/>
        <a:lstStyle/>
        <a:p>
          <a:endParaRPr lang="en-US"/>
        </a:p>
      </dgm:t>
    </dgm:pt>
    <dgm:pt modelId="{0B99A59A-79B9-4385-9C28-DF8EC9846147}" type="pres">
      <dgm:prSet presAssocID="{96A7B59C-A98C-49FE-BDD2-28BECB093804}" presName="dummy" presStyleCnt="0"/>
      <dgm:spPr/>
    </dgm:pt>
    <dgm:pt modelId="{DB83B146-735E-4049-A4E7-54F1CE007C1B}" type="pres">
      <dgm:prSet presAssocID="{A355BCD5-B905-4761-9851-93983480AA15}" presName="sibTrans" presStyleLbl="sibTrans2D1" presStyleIdx="1" presStyleCnt="5"/>
      <dgm:spPr/>
      <dgm:t>
        <a:bodyPr/>
        <a:lstStyle/>
        <a:p>
          <a:endParaRPr lang="en-US"/>
        </a:p>
      </dgm:t>
    </dgm:pt>
    <dgm:pt modelId="{46AA8489-CB17-490C-AEEC-09E06709A21A}" type="pres">
      <dgm:prSet presAssocID="{369D09B0-B1E4-4503-B021-DF82F90EB90E}" presName="node" presStyleLbl="node1" presStyleIdx="2" presStyleCnt="5">
        <dgm:presLayoutVars>
          <dgm:bulletEnabled val="1"/>
        </dgm:presLayoutVars>
      </dgm:prSet>
      <dgm:spPr/>
      <dgm:t>
        <a:bodyPr/>
        <a:lstStyle/>
        <a:p>
          <a:endParaRPr lang="en-US"/>
        </a:p>
      </dgm:t>
    </dgm:pt>
    <dgm:pt modelId="{8859D92E-932E-46D6-B960-E57BAEBDAF11}" type="pres">
      <dgm:prSet presAssocID="{369D09B0-B1E4-4503-B021-DF82F90EB90E}" presName="dummy" presStyleCnt="0"/>
      <dgm:spPr/>
    </dgm:pt>
    <dgm:pt modelId="{E5959EAB-F156-4074-BF4F-2033AAAA1749}" type="pres">
      <dgm:prSet presAssocID="{31DADB37-9526-4148-BF20-1EAFA89A01DA}" presName="sibTrans" presStyleLbl="sibTrans2D1" presStyleIdx="2" presStyleCnt="5"/>
      <dgm:spPr/>
      <dgm:t>
        <a:bodyPr/>
        <a:lstStyle/>
        <a:p>
          <a:endParaRPr lang="en-US"/>
        </a:p>
      </dgm:t>
    </dgm:pt>
    <dgm:pt modelId="{A01F6C0F-44A3-4286-A9E5-2A8C11B9E12A}" type="pres">
      <dgm:prSet presAssocID="{37AB53C9-097E-443E-977C-383AE3EE8D0A}" presName="node" presStyleLbl="node1" presStyleIdx="3" presStyleCnt="5">
        <dgm:presLayoutVars>
          <dgm:bulletEnabled val="1"/>
        </dgm:presLayoutVars>
      </dgm:prSet>
      <dgm:spPr/>
      <dgm:t>
        <a:bodyPr/>
        <a:lstStyle/>
        <a:p>
          <a:endParaRPr lang="en-US"/>
        </a:p>
      </dgm:t>
    </dgm:pt>
    <dgm:pt modelId="{E6DD1970-4B44-402A-9612-FFF0B3C8B8A8}" type="pres">
      <dgm:prSet presAssocID="{37AB53C9-097E-443E-977C-383AE3EE8D0A}" presName="dummy" presStyleCnt="0"/>
      <dgm:spPr/>
    </dgm:pt>
    <dgm:pt modelId="{B3AA0D47-1CF4-471E-ADBD-FA29F44E1F75}" type="pres">
      <dgm:prSet presAssocID="{9804305F-A98B-4F36-9054-5A799245408E}" presName="sibTrans" presStyleLbl="sibTrans2D1" presStyleIdx="3" presStyleCnt="5"/>
      <dgm:spPr/>
      <dgm:t>
        <a:bodyPr/>
        <a:lstStyle/>
        <a:p>
          <a:endParaRPr lang="en-US"/>
        </a:p>
      </dgm:t>
    </dgm:pt>
    <dgm:pt modelId="{2E11B7AF-869C-4726-9DAC-D45E82E77DEF}" type="pres">
      <dgm:prSet presAssocID="{3B4B56E0-C3E0-4031-B611-99D6CDA22A4E}" presName="node" presStyleLbl="node1" presStyleIdx="4" presStyleCnt="5">
        <dgm:presLayoutVars>
          <dgm:bulletEnabled val="1"/>
        </dgm:presLayoutVars>
      </dgm:prSet>
      <dgm:spPr/>
      <dgm:t>
        <a:bodyPr/>
        <a:lstStyle/>
        <a:p>
          <a:endParaRPr lang="en-US"/>
        </a:p>
      </dgm:t>
    </dgm:pt>
    <dgm:pt modelId="{0ADC0BD1-86D5-4DDF-A311-1AD4EC0921F3}" type="pres">
      <dgm:prSet presAssocID="{3B4B56E0-C3E0-4031-B611-99D6CDA22A4E}" presName="dummy" presStyleCnt="0"/>
      <dgm:spPr/>
    </dgm:pt>
    <dgm:pt modelId="{707BF13A-DC22-48A1-96A7-2E75BA82A7DF}" type="pres">
      <dgm:prSet presAssocID="{F76BCC01-AD58-48A0-B5C6-61227A8969BA}" presName="sibTrans" presStyleLbl="sibTrans2D1" presStyleIdx="4" presStyleCnt="5" custLinFactNeighborX="1608" custLinFactNeighborY="-1876"/>
      <dgm:spPr/>
      <dgm:t>
        <a:bodyPr/>
        <a:lstStyle/>
        <a:p>
          <a:endParaRPr lang="en-US"/>
        </a:p>
      </dgm:t>
    </dgm:pt>
  </dgm:ptLst>
  <dgm:cxnLst>
    <dgm:cxn modelId="{79A348D2-E6A1-4E6E-8923-626B875D9F1D}" type="presOf" srcId="{B3066E3F-60F8-41E6-B94E-71EF9CE4C029}" destId="{E1877CE4-5020-4D6C-B670-BE1C060CBA78}" srcOrd="0" destOrd="0" presId="urn:microsoft.com/office/officeart/2005/8/layout/radial6"/>
    <dgm:cxn modelId="{BE8433A1-D668-4264-B8F7-6480CC5A581F}" type="presOf" srcId="{F76BCC01-AD58-48A0-B5C6-61227A8969BA}" destId="{707BF13A-DC22-48A1-96A7-2E75BA82A7DF}" srcOrd="0" destOrd="0" presId="urn:microsoft.com/office/officeart/2005/8/layout/radial6"/>
    <dgm:cxn modelId="{75C3FD4B-921F-4CE3-B707-85815E26240A}" type="presOf" srcId="{9804305F-A98B-4F36-9054-5A799245408E}" destId="{B3AA0D47-1CF4-471E-ADBD-FA29F44E1F75}" srcOrd="0" destOrd="0" presId="urn:microsoft.com/office/officeart/2005/8/layout/radial6"/>
    <dgm:cxn modelId="{123C2527-B922-42E8-A298-5A75E5F2130F}" type="presOf" srcId="{BEAA5B57-CC4F-482C-8F70-87B0766534C3}" destId="{6930A335-1F50-4666-9824-03FF05947D7B}" srcOrd="0" destOrd="0" presId="urn:microsoft.com/office/officeart/2005/8/layout/radial6"/>
    <dgm:cxn modelId="{354034CC-0E79-4020-8D82-78442C6998C9}" type="presOf" srcId="{31DADB37-9526-4148-BF20-1EAFA89A01DA}" destId="{E5959EAB-F156-4074-BF4F-2033AAAA1749}" srcOrd="0" destOrd="0" presId="urn:microsoft.com/office/officeart/2005/8/layout/radial6"/>
    <dgm:cxn modelId="{37975A23-726A-472C-B00D-435EF5F991C7}" srcId="{BEAA5B57-CC4F-482C-8F70-87B0766534C3}" destId="{369D09B0-B1E4-4503-B021-DF82F90EB90E}" srcOrd="2" destOrd="0" parTransId="{588D136F-42D1-4C31-9395-5932B5917B73}" sibTransId="{31DADB37-9526-4148-BF20-1EAFA89A01DA}"/>
    <dgm:cxn modelId="{B99432C2-8619-431A-B5D1-E32AB6E43766}" srcId="{BEAA5B57-CC4F-482C-8F70-87B0766534C3}" destId="{37AB53C9-097E-443E-977C-383AE3EE8D0A}" srcOrd="3" destOrd="0" parTransId="{8F6D2980-9F61-4F45-B9CC-F7D00AADB94A}" sibTransId="{9804305F-A98B-4F36-9054-5A799245408E}"/>
    <dgm:cxn modelId="{FD871935-630C-4C0A-B7D0-AB0CF094D007}" type="presOf" srcId="{A355BCD5-B905-4761-9851-93983480AA15}" destId="{DB83B146-735E-4049-A4E7-54F1CE007C1B}" srcOrd="0" destOrd="0" presId="urn:microsoft.com/office/officeart/2005/8/layout/radial6"/>
    <dgm:cxn modelId="{6267B9FE-5FF6-4DB2-BAFD-EB5229E6A26E}" srcId="{BEAA5B57-CC4F-482C-8F70-87B0766534C3}" destId="{3B4B56E0-C3E0-4031-B611-99D6CDA22A4E}" srcOrd="4" destOrd="0" parTransId="{23248212-AFB3-45B1-B9A8-627E4CC0B8C2}" sibTransId="{F76BCC01-AD58-48A0-B5C6-61227A8969BA}"/>
    <dgm:cxn modelId="{CB099619-76B9-4D1D-A3FD-43BF5B91FC99}" type="presOf" srcId="{3B4B56E0-C3E0-4031-B611-99D6CDA22A4E}" destId="{2E11B7AF-869C-4726-9DAC-D45E82E77DEF}" srcOrd="0" destOrd="0" presId="urn:microsoft.com/office/officeart/2005/8/layout/radial6"/>
    <dgm:cxn modelId="{CF124474-5EB0-4EE9-8FB0-F0B8B67F939E}" type="presOf" srcId="{37AB53C9-097E-443E-977C-383AE3EE8D0A}" destId="{A01F6C0F-44A3-4286-A9E5-2A8C11B9E12A}" srcOrd="0" destOrd="0" presId="urn:microsoft.com/office/officeart/2005/8/layout/radial6"/>
    <dgm:cxn modelId="{23CA2B93-9CE6-481E-A9CD-59DF7F9FE01E}" srcId="{BEAA5B57-CC4F-482C-8F70-87B0766534C3}" destId="{C61A48D2-6579-4735-8064-5342EB16772E}" srcOrd="0" destOrd="0" parTransId="{433A9E8A-BD31-42DF-B287-2B32CABB5489}" sibTransId="{38400CB3-F8C3-458E-ABFD-B31C7F56A1B5}"/>
    <dgm:cxn modelId="{BD075C96-24B9-48FA-BBA1-F960E7276565}" srcId="{B3066E3F-60F8-41E6-B94E-71EF9CE4C029}" destId="{BEAA5B57-CC4F-482C-8F70-87B0766534C3}" srcOrd="0" destOrd="0" parTransId="{E7D4CB0A-DD4D-4A8A-BF7E-77026C35D6C2}" sibTransId="{91A736DF-8FD2-4CFC-BCCF-08671F9804BF}"/>
    <dgm:cxn modelId="{1BA73C03-4BE2-4E10-B6CC-567BBC4F5F12}" type="presOf" srcId="{96A7B59C-A98C-49FE-BDD2-28BECB093804}" destId="{E7E30527-F06E-44D8-9A8D-1C80A50067B1}" srcOrd="0" destOrd="0" presId="urn:microsoft.com/office/officeart/2005/8/layout/radial6"/>
    <dgm:cxn modelId="{730C4B6E-4B46-46D5-9080-AA6EC544697B}" type="presOf" srcId="{C61A48D2-6579-4735-8064-5342EB16772E}" destId="{0600400B-BE2B-4A08-8B52-F81A70633470}" srcOrd="0" destOrd="0" presId="urn:microsoft.com/office/officeart/2005/8/layout/radial6"/>
    <dgm:cxn modelId="{30D5CB66-0B1B-4755-BD32-9B2886659E20}" type="presOf" srcId="{38400CB3-F8C3-458E-ABFD-B31C7F56A1B5}" destId="{D6EA6EA7-3A07-4BA4-988F-737FF58805C9}" srcOrd="0" destOrd="0" presId="urn:microsoft.com/office/officeart/2005/8/layout/radial6"/>
    <dgm:cxn modelId="{C1EAAE85-1192-454D-AA15-54CBD6C2E039}" srcId="{BEAA5B57-CC4F-482C-8F70-87B0766534C3}" destId="{96A7B59C-A98C-49FE-BDD2-28BECB093804}" srcOrd="1" destOrd="0" parTransId="{2F040237-E965-4521-B381-5B9D725584AA}" sibTransId="{A355BCD5-B905-4761-9851-93983480AA15}"/>
    <dgm:cxn modelId="{CAE1205B-359B-4227-B9D2-52E2EDF6D1C2}" type="presOf" srcId="{369D09B0-B1E4-4503-B021-DF82F90EB90E}" destId="{46AA8489-CB17-490C-AEEC-09E06709A21A}" srcOrd="0" destOrd="0" presId="urn:microsoft.com/office/officeart/2005/8/layout/radial6"/>
    <dgm:cxn modelId="{5374C755-5613-4A0A-96AE-C681329CC929}" type="presParOf" srcId="{E1877CE4-5020-4D6C-B670-BE1C060CBA78}" destId="{6930A335-1F50-4666-9824-03FF05947D7B}" srcOrd="0" destOrd="0" presId="urn:microsoft.com/office/officeart/2005/8/layout/radial6"/>
    <dgm:cxn modelId="{E849474C-0746-48CB-BDF5-9785A9C009A8}" type="presParOf" srcId="{E1877CE4-5020-4D6C-B670-BE1C060CBA78}" destId="{0600400B-BE2B-4A08-8B52-F81A70633470}" srcOrd="1" destOrd="0" presId="urn:microsoft.com/office/officeart/2005/8/layout/radial6"/>
    <dgm:cxn modelId="{CE45D7C8-0671-4693-9A43-F38A9D9EA9D9}" type="presParOf" srcId="{E1877CE4-5020-4D6C-B670-BE1C060CBA78}" destId="{5F64B2C6-0072-4217-9C4A-35381233C7FA}" srcOrd="2" destOrd="0" presId="urn:microsoft.com/office/officeart/2005/8/layout/radial6"/>
    <dgm:cxn modelId="{80C1BAA1-0AD5-4D45-897E-7DD06870BAE4}" type="presParOf" srcId="{E1877CE4-5020-4D6C-B670-BE1C060CBA78}" destId="{D6EA6EA7-3A07-4BA4-988F-737FF58805C9}" srcOrd="3" destOrd="0" presId="urn:microsoft.com/office/officeart/2005/8/layout/radial6"/>
    <dgm:cxn modelId="{8EE464FE-91E1-440E-BCF2-2288B367011A}" type="presParOf" srcId="{E1877CE4-5020-4D6C-B670-BE1C060CBA78}" destId="{E7E30527-F06E-44D8-9A8D-1C80A50067B1}" srcOrd="4" destOrd="0" presId="urn:microsoft.com/office/officeart/2005/8/layout/radial6"/>
    <dgm:cxn modelId="{6267D71B-C797-4E1B-87B6-660C824D7649}" type="presParOf" srcId="{E1877CE4-5020-4D6C-B670-BE1C060CBA78}" destId="{0B99A59A-79B9-4385-9C28-DF8EC9846147}" srcOrd="5" destOrd="0" presId="urn:microsoft.com/office/officeart/2005/8/layout/radial6"/>
    <dgm:cxn modelId="{197D165F-5D43-42D6-9093-5A4D2E9E56CF}" type="presParOf" srcId="{E1877CE4-5020-4D6C-B670-BE1C060CBA78}" destId="{DB83B146-735E-4049-A4E7-54F1CE007C1B}" srcOrd="6" destOrd="0" presId="urn:microsoft.com/office/officeart/2005/8/layout/radial6"/>
    <dgm:cxn modelId="{DF222231-8CA5-4B32-94D5-DE521D6AE5BF}" type="presParOf" srcId="{E1877CE4-5020-4D6C-B670-BE1C060CBA78}" destId="{46AA8489-CB17-490C-AEEC-09E06709A21A}" srcOrd="7" destOrd="0" presId="urn:microsoft.com/office/officeart/2005/8/layout/radial6"/>
    <dgm:cxn modelId="{E77C283D-5B04-4E02-9194-EBC099A92761}" type="presParOf" srcId="{E1877CE4-5020-4D6C-B670-BE1C060CBA78}" destId="{8859D92E-932E-46D6-B960-E57BAEBDAF11}" srcOrd="8" destOrd="0" presId="urn:microsoft.com/office/officeart/2005/8/layout/radial6"/>
    <dgm:cxn modelId="{72AB9956-E744-4446-BEE3-7C0465CE4A59}" type="presParOf" srcId="{E1877CE4-5020-4D6C-B670-BE1C060CBA78}" destId="{E5959EAB-F156-4074-BF4F-2033AAAA1749}" srcOrd="9" destOrd="0" presId="urn:microsoft.com/office/officeart/2005/8/layout/radial6"/>
    <dgm:cxn modelId="{00664D43-54AE-438D-BC23-71199248A390}" type="presParOf" srcId="{E1877CE4-5020-4D6C-B670-BE1C060CBA78}" destId="{A01F6C0F-44A3-4286-A9E5-2A8C11B9E12A}" srcOrd="10" destOrd="0" presId="urn:microsoft.com/office/officeart/2005/8/layout/radial6"/>
    <dgm:cxn modelId="{1382B8EE-986D-44AC-B9D1-255EF9B079AC}" type="presParOf" srcId="{E1877CE4-5020-4D6C-B670-BE1C060CBA78}" destId="{E6DD1970-4B44-402A-9612-FFF0B3C8B8A8}" srcOrd="11" destOrd="0" presId="urn:microsoft.com/office/officeart/2005/8/layout/radial6"/>
    <dgm:cxn modelId="{E54B488B-7BA1-4A79-A423-5CBB9781FBCB}" type="presParOf" srcId="{E1877CE4-5020-4D6C-B670-BE1C060CBA78}" destId="{B3AA0D47-1CF4-471E-ADBD-FA29F44E1F75}" srcOrd="12" destOrd="0" presId="urn:microsoft.com/office/officeart/2005/8/layout/radial6"/>
    <dgm:cxn modelId="{456C69F4-9A4C-4DC0-864A-56B01324785E}" type="presParOf" srcId="{E1877CE4-5020-4D6C-B670-BE1C060CBA78}" destId="{2E11B7AF-869C-4726-9DAC-D45E82E77DEF}" srcOrd="13" destOrd="0" presId="urn:microsoft.com/office/officeart/2005/8/layout/radial6"/>
    <dgm:cxn modelId="{CF9F5146-1C8E-422C-A4F1-0A2394C46E8D}" type="presParOf" srcId="{E1877CE4-5020-4D6C-B670-BE1C060CBA78}" destId="{0ADC0BD1-86D5-4DDF-A311-1AD4EC0921F3}" srcOrd="14" destOrd="0" presId="urn:microsoft.com/office/officeart/2005/8/layout/radial6"/>
    <dgm:cxn modelId="{E5E5746B-8660-4183-A6D1-F5E30238A905}" type="presParOf" srcId="{E1877CE4-5020-4D6C-B670-BE1C060CBA78}" destId="{707BF13A-DC22-48A1-96A7-2E75BA82A7DF}" srcOrd="15"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31DCFD5-CB78-43EB-ADD9-71669907C8FD}"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US"/>
        </a:p>
      </dgm:t>
    </dgm:pt>
    <dgm:pt modelId="{360F3933-212D-4805-BD90-EB4C07FA9343}">
      <dgm:prSet phldrT="[Text]"/>
      <dgm:spPr/>
      <dgm:t>
        <a:bodyPr/>
        <a:lstStyle/>
        <a:p>
          <a:r>
            <a:rPr lang="en-US" dirty="0"/>
            <a:t>Step 1:</a:t>
          </a:r>
        </a:p>
        <a:p>
          <a:r>
            <a:rPr lang="en-US" dirty="0"/>
            <a:t>Identify and Quantify</a:t>
          </a:r>
        </a:p>
      </dgm:t>
    </dgm:pt>
    <dgm:pt modelId="{9CFAD7F6-A8B4-498B-A7AE-BCF330ACD010}" type="parTrans" cxnId="{4269F182-149F-4D41-9182-076306395DA1}">
      <dgm:prSet/>
      <dgm:spPr/>
      <dgm:t>
        <a:bodyPr/>
        <a:lstStyle/>
        <a:p>
          <a:endParaRPr lang="en-US"/>
        </a:p>
      </dgm:t>
    </dgm:pt>
    <dgm:pt modelId="{B8625F55-F43C-4F75-B6B6-92E53F8C13FE}" type="sibTrans" cxnId="{4269F182-149F-4D41-9182-076306395DA1}">
      <dgm:prSet/>
      <dgm:spPr/>
      <dgm:t>
        <a:bodyPr/>
        <a:lstStyle/>
        <a:p>
          <a:endParaRPr lang="en-US"/>
        </a:p>
      </dgm:t>
    </dgm:pt>
    <dgm:pt modelId="{1BF8D16B-1754-4060-A9C9-A203344BC35C}">
      <dgm:prSet phldrT="[Text]"/>
      <dgm:spPr/>
      <dgm:t>
        <a:bodyPr/>
        <a:lstStyle/>
        <a:p>
          <a:r>
            <a:rPr lang="en-US" dirty="0"/>
            <a:t>Identify risks</a:t>
          </a:r>
        </a:p>
      </dgm:t>
    </dgm:pt>
    <dgm:pt modelId="{6C7D9E15-104A-4383-A574-14AEC0650986}" type="parTrans" cxnId="{79C98A68-CCEC-4CE0-9DAF-2E80813330BC}">
      <dgm:prSet/>
      <dgm:spPr/>
      <dgm:t>
        <a:bodyPr/>
        <a:lstStyle/>
        <a:p>
          <a:endParaRPr lang="en-US"/>
        </a:p>
      </dgm:t>
    </dgm:pt>
    <dgm:pt modelId="{240445CC-DD18-464F-B790-3646188BC5D3}" type="sibTrans" cxnId="{79C98A68-CCEC-4CE0-9DAF-2E80813330BC}">
      <dgm:prSet/>
      <dgm:spPr/>
      <dgm:t>
        <a:bodyPr/>
        <a:lstStyle/>
        <a:p>
          <a:endParaRPr lang="en-US"/>
        </a:p>
      </dgm:t>
    </dgm:pt>
    <dgm:pt modelId="{A7069C9E-924C-42A3-9755-36E434EF917C}">
      <dgm:prSet phldrT="[Text]"/>
      <dgm:spPr/>
      <dgm:t>
        <a:bodyPr/>
        <a:lstStyle/>
        <a:p>
          <a:r>
            <a:rPr lang="en-US" dirty="0"/>
            <a:t>Step 2:</a:t>
          </a:r>
        </a:p>
        <a:p>
          <a:r>
            <a:rPr lang="en-US" dirty="0"/>
            <a:t>Mitigate</a:t>
          </a:r>
        </a:p>
      </dgm:t>
    </dgm:pt>
    <dgm:pt modelId="{1BB0E822-A023-49FB-B52A-5C4BFE51D5CC}" type="parTrans" cxnId="{C7401D4E-9009-4ED6-AE0A-20EB2B5F223B}">
      <dgm:prSet/>
      <dgm:spPr/>
      <dgm:t>
        <a:bodyPr/>
        <a:lstStyle/>
        <a:p>
          <a:endParaRPr lang="en-US"/>
        </a:p>
      </dgm:t>
    </dgm:pt>
    <dgm:pt modelId="{20F21514-D838-4136-90C4-8130CAD89A2E}" type="sibTrans" cxnId="{C7401D4E-9009-4ED6-AE0A-20EB2B5F223B}">
      <dgm:prSet/>
      <dgm:spPr/>
      <dgm:t>
        <a:bodyPr/>
        <a:lstStyle/>
        <a:p>
          <a:endParaRPr lang="en-US"/>
        </a:p>
      </dgm:t>
    </dgm:pt>
    <dgm:pt modelId="{00AF086E-65E6-4AF5-B37C-FDF60AC1FD99}">
      <dgm:prSet phldrT="[Text]"/>
      <dgm:spPr/>
      <dgm:t>
        <a:bodyPr/>
        <a:lstStyle/>
        <a:p>
          <a:r>
            <a:rPr lang="en-US" dirty="0"/>
            <a:t>Cap exposure</a:t>
          </a:r>
        </a:p>
      </dgm:t>
    </dgm:pt>
    <dgm:pt modelId="{44131320-AFF2-45A5-A32F-6FE13D9CD28F}" type="parTrans" cxnId="{80387806-2F2D-4EFD-8078-B66C34DA5B8A}">
      <dgm:prSet/>
      <dgm:spPr/>
      <dgm:t>
        <a:bodyPr/>
        <a:lstStyle/>
        <a:p>
          <a:endParaRPr lang="en-US"/>
        </a:p>
      </dgm:t>
    </dgm:pt>
    <dgm:pt modelId="{02471254-5862-4CA8-97F9-04B99C0405C7}" type="sibTrans" cxnId="{80387806-2F2D-4EFD-8078-B66C34DA5B8A}">
      <dgm:prSet/>
      <dgm:spPr/>
      <dgm:t>
        <a:bodyPr/>
        <a:lstStyle/>
        <a:p>
          <a:endParaRPr lang="en-US"/>
        </a:p>
      </dgm:t>
    </dgm:pt>
    <dgm:pt modelId="{F60E1718-8861-4E4E-9295-AFC3AE94223A}">
      <dgm:prSet phldrT="[Text]"/>
      <dgm:spPr/>
      <dgm:t>
        <a:bodyPr/>
        <a:lstStyle/>
        <a:p>
          <a:r>
            <a:rPr lang="en-US" dirty="0"/>
            <a:t>Step 3: Provision</a:t>
          </a:r>
        </a:p>
      </dgm:t>
    </dgm:pt>
    <dgm:pt modelId="{8DACDF5B-4CB9-4B57-885C-F96020B38F8A}" type="parTrans" cxnId="{B38BFDF2-7827-4296-A144-E18A5FDBBC79}">
      <dgm:prSet/>
      <dgm:spPr/>
      <dgm:t>
        <a:bodyPr/>
        <a:lstStyle/>
        <a:p>
          <a:endParaRPr lang="en-US"/>
        </a:p>
      </dgm:t>
    </dgm:pt>
    <dgm:pt modelId="{2CBF45C5-897E-4082-87E9-31DA9EB4B2B2}" type="sibTrans" cxnId="{B38BFDF2-7827-4296-A144-E18A5FDBBC79}">
      <dgm:prSet/>
      <dgm:spPr/>
      <dgm:t>
        <a:bodyPr/>
        <a:lstStyle/>
        <a:p>
          <a:endParaRPr lang="en-US"/>
        </a:p>
      </dgm:t>
    </dgm:pt>
    <dgm:pt modelId="{B48A934C-4BE8-4035-AE5D-EF22936FDB2B}">
      <dgm:prSet phldrT="[Text]"/>
      <dgm:spPr/>
      <dgm:t>
        <a:bodyPr/>
        <a:lstStyle/>
        <a:p>
          <a:r>
            <a:rPr lang="en-US" dirty="0"/>
            <a:t>Expense</a:t>
          </a:r>
        </a:p>
      </dgm:t>
    </dgm:pt>
    <dgm:pt modelId="{1E9A3B5D-70F1-4AB2-9FA8-E7D7FD6B6977}" type="parTrans" cxnId="{827909F8-540A-4736-9A28-BFE56CCC5ECF}">
      <dgm:prSet/>
      <dgm:spPr/>
      <dgm:t>
        <a:bodyPr/>
        <a:lstStyle/>
        <a:p>
          <a:endParaRPr lang="en-US"/>
        </a:p>
      </dgm:t>
    </dgm:pt>
    <dgm:pt modelId="{126053E2-BE37-4388-9CFB-F1FD783F6B65}" type="sibTrans" cxnId="{827909F8-540A-4736-9A28-BFE56CCC5ECF}">
      <dgm:prSet/>
      <dgm:spPr/>
      <dgm:t>
        <a:bodyPr/>
        <a:lstStyle/>
        <a:p>
          <a:endParaRPr lang="en-US"/>
        </a:p>
      </dgm:t>
    </dgm:pt>
    <dgm:pt modelId="{CF2248E0-A979-44AD-BAD1-8E0DC3603F42}">
      <dgm:prSet/>
      <dgm:spPr/>
      <dgm:t>
        <a:bodyPr/>
        <a:lstStyle/>
        <a:p>
          <a:r>
            <a:rPr lang="en-US" dirty="0"/>
            <a:t>Step 4: Accommodate Residual</a:t>
          </a:r>
        </a:p>
      </dgm:t>
    </dgm:pt>
    <dgm:pt modelId="{8384821D-33A1-4651-B5D6-F023DF99732C}" type="parTrans" cxnId="{11AF6616-60C6-4443-8C78-CC11D60A958B}">
      <dgm:prSet/>
      <dgm:spPr/>
      <dgm:t>
        <a:bodyPr/>
        <a:lstStyle/>
        <a:p>
          <a:endParaRPr lang="en-US"/>
        </a:p>
      </dgm:t>
    </dgm:pt>
    <dgm:pt modelId="{C8B359C5-0CD9-495F-9A9B-215F6A45A4BF}" type="sibTrans" cxnId="{11AF6616-60C6-4443-8C78-CC11D60A958B}">
      <dgm:prSet/>
      <dgm:spPr/>
      <dgm:t>
        <a:bodyPr/>
        <a:lstStyle/>
        <a:p>
          <a:endParaRPr lang="en-US"/>
        </a:p>
      </dgm:t>
    </dgm:pt>
    <dgm:pt modelId="{269D34ED-B267-4BD7-B9B0-FEC13B1E53C1}">
      <dgm:prSet phldrT="[Text]"/>
      <dgm:spPr/>
      <dgm:t>
        <a:bodyPr/>
        <a:lstStyle/>
        <a:p>
          <a:r>
            <a:rPr lang="en-US" dirty="0"/>
            <a:t>Calculate exposure and likelihood</a:t>
          </a:r>
        </a:p>
      </dgm:t>
    </dgm:pt>
    <dgm:pt modelId="{CDAADAF2-4530-47D1-8FA7-7D88B86D90BA}" type="parTrans" cxnId="{A1E21ED2-8BD2-45F6-929B-3D356B948538}">
      <dgm:prSet/>
      <dgm:spPr/>
      <dgm:t>
        <a:bodyPr/>
        <a:lstStyle/>
        <a:p>
          <a:endParaRPr lang="en-US"/>
        </a:p>
      </dgm:t>
    </dgm:pt>
    <dgm:pt modelId="{8EF5564D-F871-4ED9-AF8B-6B9967BC4499}" type="sibTrans" cxnId="{A1E21ED2-8BD2-45F6-929B-3D356B948538}">
      <dgm:prSet/>
      <dgm:spPr/>
      <dgm:t>
        <a:bodyPr/>
        <a:lstStyle/>
        <a:p>
          <a:endParaRPr lang="en-US"/>
        </a:p>
      </dgm:t>
    </dgm:pt>
    <dgm:pt modelId="{727175E7-094A-47A4-9178-58595371CA1F}">
      <dgm:prSet phldrT="[Text]"/>
      <dgm:spPr/>
      <dgm:t>
        <a:bodyPr/>
        <a:lstStyle/>
        <a:p>
          <a:r>
            <a:rPr lang="en-US" dirty="0"/>
            <a:t>Weigh costs and benefits of intervention</a:t>
          </a:r>
        </a:p>
      </dgm:t>
    </dgm:pt>
    <dgm:pt modelId="{668FD691-333E-49E3-A9C8-245A2F58CDF9}" type="parTrans" cxnId="{56DB5197-601C-4717-AC3C-88E6A1643696}">
      <dgm:prSet/>
      <dgm:spPr/>
      <dgm:t>
        <a:bodyPr/>
        <a:lstStyle/>
        <a:p>
          <a:endParaRPr lang="en-US"/>
        </a:p>
      </dgm:t>
    </dgm:pt>
    <dgm:pt modelId="{263CCF17-B9FB-4F79-A24D-8CB15B180DC2}" type="sibTrans" cxnId="{56DB5197-601C-4717-AC3C-88E6A1643696}">
      <dgm:prSet/>
      <dgm:spPr/>
      <dgm:t>
        <a:bodyPr/>
        <a:lstStyle/>
        <a:p>
          <a:endParaRPr lang="en-US"/>
        </a:p>
      </dgm:t>
    </dgm:pt>
    <dgm:pt modelId="{4BA0B6CA-A816-4BAD-BCD1-DC049BEB370B}">
      <dgm:prSet phldrT="[Text]"/>
      <dgm:spPr/>
      <dgm:t>
        <a:bodyPr/>
        <a:lstStyle/>
        <a:p>
          <a:r>
            <a:rPr lang="en-US" dirty="0"/>
            <a:t>Regulate</a:t>
          </a:r>
        </a:p>
      </dgm:t>
    </dgm:pt>
    <dgm:pt modelId="{98C2BB6B-2956-42DC-A080-AAD511BD668F}" type="parTrans" cxnId="{2B7DA254-36C1-4CFB-AFE9-2B75F731A307}">
      <dgm:prSet/>
      <dgm:spPr/>
      <dgm:t>
        <a:bodyPr/>
        <a:lstStyle/>
        <a:p>
          <a:endParaRPr lang="en-US"/>
        </a:p>
      </dgm:t>
    </dgm:pt>
    <dgm:pt modelId="{5817171D-FB5C-4946-8C51-58CA9BC74BB6}" type="sibTrans" cxnId="{2B7DA254-36C1-4CFB-AFE9-2B75F731A307}">
      <dgm:prSet/>
      <dgm:spPr/>
      <dgm:t>
        <a:bodyPr/>
        <a:lstStyle/>
        <a:p>
          <a:endParaRPr lang="en-US"/>
        </a:p>
      </dgm:t>
    </dgm:pt>
    <dgm:pt modelId="{AC5744DB-F6B7-4C9E-826B-431B59BEE051}">
      <dgm:prSet phldrT="[Text]"/>
      <dgm:spPr/>
      <dgm:t>
        <a:bodyPr/>
        <a:lstStyle/>
        <a:p>
          <a:r>
            <a:rPr lang="en-US" dirty="0"/>
            <a:t>Transfer</a:t>
          </a:r>
        </a:p>
      </dgm:t>
    </dgm:pt>
    <dgm:pt modelId="{9CD702CD-D0C9-411B-A6C6-5011EDF9D8D0}" type="parTrans" cxnId="{C6C490EF-5BA0-4DF7-AA68-1305B15F8611}">
      <dgm:prSet/>
      <dgm:spPr/>
      <dgm:t>
        <a:bodyPr/>
        <a:lstStyle/>
        <a:p>
          <a:endParaRPr lang="en-US"/>
        </a:p>
      </dgm:t>
    </dgm:pt>
    <dgm:pt modelId="{D1C0C907-02E4-4652-9D29-552E41C0CDC6}" type="sibTrans" cxnId="{C6C490EF-5BA0-4DF7-AA68-1305B15F8611}">
      <dgm:prSet/>
      <dgm:spPr/>
      <dgm:t>
        <a:bodyPr/>
        <a:lstStyle/>
        <a:p>
          <a:endParaRPr lang="en-US"/>
        </a:p>
      </dgm:t>
    </dgm:pt>
    <dgm:pt modelId="{EA3C077E-5980-4C9D-A464-BADBA80B5634}">
      <dgm:prSet phldrT="[Text]"/>
      <dgm:spPr/>
      <dgm:t>
        <a:bodyPr/>
        <a:lstStyle/>
        <a:p>
          <a:r>
            <a:rPr lang="en-US" dirty="0"/>
            <a:t>Budget Contingencies</a:t>
          </a:r>
        </a:p>
      </dgm:t>
    </dgm:pt>
    <dgm:pt modelId="{ADE2D1CD-4D0C-446C-8CE2-DDF2003FBC77}" type="parTrans" cxnId="{4D61C6BA-5303-4F15-ADBD-91B93941605E}">
      <dgm:prSet/>
      <dgm:spPr/>
      <dgm:t>
        <a:bodyPr/>
        <a:lstStyle/>
        <a:p>
          <a:endParaRPr lang="en-US"/>
        </a:p>
      </dgm:t>
    </dgm:pt>
    <dgm:pt modelId="{E18E8421-F867-4C63-9B28-64C948E8F208}" type="sibTrans" cxnId="{4D61C6BA-5303-4F15-ADBD-91B93941605E}">
      <dgm:prSet/>
      <dgm:spPr/>
      <dgm:t>
        <a:bodyPr/>
        <a:lstStyle/>
        <a:p>
          <a:endParaRPr lang="en-US"/>
        </a:p>
      </dgm:t>
    </dgm:pt>
    <dgm:pt modelId="{E85B6788-527A-4FF2-A400-A5BD06CB0216}">
      <dgm:prSet phldrT="[Text]"/>
      <dgm:spPr/>
      <dgm:t>
        <a:bodyPr/>
        <a:lstStyle/>
        <a:p>
          <a:r>
            <a:rPr lang="en-US" dirty="0"/>
            <a:t>Create a fiscal Buffer to absorb the risks</a:t>
          </a:r>
        </a:p>
      </dgm:t>
    </dgm:pt>
    <dgm:pt modelId="{E9E882E3-1007-46F3-B0DD-8F9F9FA0E1D1}" type="parTrans" cxnId="{EC9F98C9-118F-4848-B2D9-E5862E98A865}">
      <dgm:prSet/>
      <dgm:spPr/>
      <dgm:t>
        <a:bodyPr/>
        <a:lstStyle/>
        <a:p>
          <a:endParaRPr lang="en-US"/>
        </a:p>
      </dgm:t>
    </dgm:pt>
    <dgm:pt modelId="{760411BC-1A93-4063-B5F3-BBD8955E3300}" type="sibTrans" cxnId="{EC9F98C9-118F-4848-B2D9-E5862E98A865}">
      <dgm:prSet/>
      <dgm:spPr/>
      <dgm:t>
        <a:bodyPr/>
        <a:lstStyle/>
        <a:p>
          <a:endParaRPr lang="en-US"/>
        </a:p>
      </dgm:t>
    </dgm:pt>
    <dgm:pt modelId="{FEDC22CC-99C3-42B5-924B-4717D4D1C2C0}" type="pres">
      <dgm:prSet presAssocID="{531DCFD5-CB78-43EB-ADD9-71669907C8FD}" presName="rootnode" presStyleCnt="0">
        <dgm:presLayoutVars>
          <dgm:chMax/>
          <dgm:chPref/>
          <dgm:dir/>
          <dgm:animLvl val="lvl"/>
        </dgm:presLayoutVars>
      </dgm:prSet>
      <dgm:spPr/>
      <dgm:t>
        <a:bodyPr/>
        <a:lstStyle/>
        <a:p>
          <a:endParaRPr lang="en-US"/>
        </a:p>
      </dgm:t>
    </dgm:pt>
    <dgm:pt modelId="{F01E1120-9F65-4820-AB8B-8E3A93D690BD}" type="pres">
      <dgm:prSet presAssocID="{360F3933-212D-4805-BD90-EB4C07FA9343}" presName="composite" presStyleCnt="0"/>
      <dgm:spPr/>
    </dgm:pt>
    <dgm:pt modelId="{F365530F-54D8-402C-A7D6-B86986C19A27}" type="pres">
      <dgm:prSet presAssocID="{360F3933-212D-4805-BD90-EB4C07FA9343}" presName="bentUpArrow1" presStyleLbl="alignImgPlace1" presStyleIdx="0" presStyleCnt="3"/>
      <dgm:spPr/>
    </dgm:pt>
    <dgm:pt modelId="{F75AAB3F-4562-4307-ADD3-5CA34AB01936}" type="pres">
      <dgm:prSet presAssocID="{360F3933-212D-4805-BD90-EB4C07FA9343}" presName="ParentText" presStyleLbl="node1" presStyleIdx="0" presStyleCnt="4" custLinFactNeighborX="-649">
        <dgm:presLayoutVars>
          <dgm:chMax val="1"/>
          <dgm:chPref val="1"/>
          <dgm:bulletEnabled val="1"/>
        </dgm:presLayoutVars>
      </dgm:prSet>
      <dgm:spPr/>
      <dgm:t>
        <a:bodyPr/>
        <a:lstStyle/>
        <a:p>
          <a:endParaRPr lang="en-US"/>
        </a:p>
      </dgm:t>
    </dgm:pt>
    <dgm:pt modelId="{6A87C687-1A68-4D97-8AB4-8A98BC02E706}" type="pres">
      <dgm:prSet presAssocID="{360F3933-212D-4805-BD90-EB4C07FA9343}" presName="ChildText" presStyleLbl="revTx" presStyleIdx="0" presStyleCnt="3" custScaleX="144794" custScaleY="120912" custLinFactNeighborX="23191" custLinFactNeighborY="-574">
        <dgm:presLayoutVars>
          <dgm:chMax val="0"/>
          <dgm:chPref val="0"/>
          <dgm:bulletEnabled val="1"/>
        </dgm:presLayoutVars>
      </dgm:prSet>
      <dgm:spPr/>
      <dgm:t>
        <a:bodyPr/>
        <a:lstStyle/>
        <a:p>
          <a:endParaRPr lang="en-US"/>
        </a:p>
      </dgm:t>
    </dgm:pt>
    <dgm:pt modelId="{BAD44FA1-B22C-4EFA-B5DC-AC7FDCEF5B10}" type="pres">
      <dgm:prSet presAssocID="{B8625F55-F43C-4F75-B6B6-92E53F8C13FE}" presName="sibTrans" presStyleCnt="0"/>
      <dgm:spPr/>
    </dgm:pt>
    <dgm:pt modelId="{D20689CC-6737-47F7-9030-BA73ADEC696A}" type="pres">
      <dgm:prSet presAssocID="{A7069C9E-924C-42A3-9755-36E434EF917C}" presName="composite" presStyleCnt="0"/>
      <dgm:spPr/>
    </dgm:pt>
    <dgm:pt modelId="{599E85D2-269B-4196-BDC7-47612BB90E29}" type="pres">
      <dgm:prSet presAssocID="{A7069C9E-924C-42A3-9755-36E434EF917C}" presName="bentUpArrow1" presStyleLbl="alignImgPlace1" presStyleIdx="1" presStyleCnt="3"/>
      <dgm:spPr/>
    </dgm:pt>
    <dgm:pt modelId="{43EEBE2A-C924-4A30-8FA1-A4F00ADE128A}" type="pres">
      <dgm:prSet presAssocID="{A7069C9E-924C-42A3-9755-36E434EF917C}" presName="ParentText" presStyleLbl="node1" presStyleIdx="1" presStyleCnt="4">
        <dgm:presLayoutVars>
          <dgm:chMax val="1"/>
          <dgm:chPref val="1"/>
          <dgm:bulletEnabled val="1"/>
        </dgm:presLayoutVars>
      </dgm:prSet>
      <dgm:spPr/>
      <dgm:t>
        <a:bodyPr/>
        <a:lstStyle/>
        <a:p>
          <a:endParaRPr lang="en-US"/>
        </a:p>
      </dgm:t>
    </dgm:pt>
    <dgm:pt modelId="{87C9DF56-F778-44DB-BB6D-EEA1F025EC2F}" type="pres">
      <dgm:prSet presAssocID="{A7069C9E-924C-42A3-9755-36E434EF917C}" presName="ChildText" presStyleLbl="revTx" presStyleIdx="1" presStyleCnt="3">
        <dgm:presLayoutVars>
          <dgm:chMax val="0"/>
          <dgm:chPref val="0"/>
          <dgm:bulletEnabled val="1"/>
        </dgm:presLayoutVars>
      </dgm:prSet>
      <dgm:spPr/>
      <dgm:t>
        <a:bodyPr/>
        <a:lstStyle/>
        <a:p>
          <a:endParaRPr lang="en-US"/>
        </a:p>
      </dgm:t>
    </dgm:pt>
    <dgm:pt modelId="{E10663C3-1C78-47F5-8FC9-6250E729033A}" type="pres">
      <dgm:prSet presAssocID="{20F21514-D838-4136-90C4-8130CAD89A2E}" presName="sibTrans" presStyleCnt="0"/>
      <dgm:spPr/>
    </dgm:pt>
    <dgm:pt modelId="{F385EF73-CAD3-49CF-9339-4001D8A1D396}" type="pres">
      <dgm:prSet presAssocID="{F60E1718-8861-4E4E-9295-AFC3AE94223A}" presName="composite" presStyleCnt="0"/>
      <dgm:spPr/>
    </dgm:pt>
    <dgm:pt modelId="{90B57007-6C33-4750-A21F-263138D14EE3}" type="pres">
      <dgm:prSet presAssocID="{F60E1718-8861-4E4E-9295-AFC3AE94223A}" presName="bentUpArrow1" presStyleLbl="alignImgPlace1" presStyleIdx="2" presStyleCnt="3"/>
      <dgm:spPr/>
    </dgm:pt>
    <dgm:pt modelId="{64E2A243-F85F-4BE4-900B-440F21B3AF2A}" type="pres">
      <dgm:prSet presAssocID="{F60E1718-8861-4E4E-9295-AFC3AE94223A}" presName="ParentText" presStyleLbl="node1" presStyleIdx="2" presStyleCnt="4">
        <dgm:presLayoutVars>
          <dgm:chMax val="1"/>
          <dgm:chPref val="1"/>
          <dgm:bulletEnabled val="1"/>
        </dgm:presLayoutVars>
      </dgm:prSet>
      <dgm:spPr/>
      <dgm:t>
        <a:bodyPr/>
        <a:lstStyle/>
        <a:p>
          <a:endParaRPr lang="en-US"/>
        </a:p>
      </dgm:t>
    </dgm:pt>
    <dgm:pt modelId="{82900821-2208-47E2-84DB-8317B67259E7}" type="pres">
      <dgm:prSet presAssocID="{F60E1718-8861-4E4E-9295-AFC3AE94223A}" presName="ChildText" presStyleLbl="revTx" presStyleIdx="2" presStyleCnt="3">
        <dgm:presLayoutVars>
          <dgm:chMax val="0"/>
          <dgm:chPref val="0"/>
          <dgm:bulletEnabled val="1"/>
        </dgm:presLayoutVars>
      </dgm:prSet>
      <dgm:spPr/>
      <dgm:t>
        <a:bodyPr/>
        <a:lstStyle/>
        <a:p>
          <a:endParaRPr lang="en-US"/>
        </a:p>
      </dgm:t>
    </dgm:pt>
    <dgm:pt modelId="{A50D5D8E-819A-4401-8CBE-D291A848C43D}" type="pres">
      <dgm:prSet presAssocID="{2CBF45C5-897E-4082-87E9-31DA9EB4B2B2}" presName="sibTrans" presStyleCnt="0"/>
      <dgm:spPr/>
    </dgm:pt>
    <dgm:pt modelId="{31398182-DAC4-4265-B1EA-7BB1C9FE2CB7}" type="pres">
      <dgm:prSet presAssocID="{CF2248E0-A979-44AD-BAD1-8E0DC3603F42}" presName="composite" presStyleCnt="0"/>
      <dgm:spPr/>
    </dgm:pt>
    <dgm:pt modelId="{F86CC324-3066-4E05-B617-8327B943D994}" type="pres">
      <dgm:prSet presAssocID="{CF2248E0-A979-44AD-BAD1-8E0DC3603F42}" presName="ParentText" presStyleLbl="node1" presStyleIdx="3" presStyleCnt="4">
        <dgm:presLayoutVars>
          <dgm:chMax val="1"/>
          <dgm:chPref val="1"/>
          <dgm:bulletEnabled val="1"/>
        </dgm:presLayoutVars>
      </dgm:prSet>
      <dgm:spPr/>
      <dgm:t>
        <a:bodyPr/>
        <a:lstStyle/>
        <a:p>
          <a:endParaRPr lang="en-US"/>
        </a:p>
      </dgm:t>
    </dgm:pt>
  </dgm:ptLst>
  <dgm:cxnLst>
    <dgm:cxn modelId="{8BA751F3-4470-433E-BECB-F2D5ADF2A2AB}" type="presOf" srcId="{B48A934C-4BE8-4035-AE5D-EF22936FDB2B}" destId="{82900821-2208-47E2-84DB-8317B67259E7}" srcOrd="0" destOrd="0" presId="urn:microsoft.com/office/officeart/2005/8/layout/StepDownProcess"/>
    <dgm:cxn modelId="{4269F182-149F-4D41-9182-076306395DA1}" srcId="{531DCFD5-CB78-43EB-ADD9-71669907C8FD}" destId="{360F3933-212D-4805-BD90-EB4C07FA9343}" srcOrd="0" destOrd="0" parTransId="{9CFAD7F6-A8B4-498B-A7AE-BCF330ACD010}" sibTransId="{B8625F55-F43C-4F75-B6B6-92E53F8C13FE}"/>
    <dgm:cxn modelId="{A1E21ED2-8BD2-45F6-929B-3D356B948538}" srcId="{360F3933-212D-4805-BD90-EB4C07FA9343}" destId="{269D34ED-B267-4BD7-B9B0-FEC13B1E53C1}" srcOrd="1" destOrd="0" parTransId="{CDAADAF2-4530-47D1-8FA7-7D88B86D90BA}" sibTransId="{8EF5564D-F871-4ED9-AF8B-6B9967BC4499}"/>
    <dgm:cxn modelId="{89770205-8A97-42E0-A685-9731A0A08728}" type="presOf" srcId="{727175E7-094A-47A4-9178-58595371CA1F}" destId="{6A87C687-1A68-4D97-8AB4-8A98BC02E706}" srcOrd="0" destOrd="2" presId="urn:microsoft.com/office/officeart/2005/8/layout/StepDownProcess"/>
    <dgm:cxn modelId="{827909F8-540A-4736-9A28-BFE56CCC5ECF}" srcId="{F60E1718-8861-4E4E-9295-AFC3AE94223A}" destId="{B48A934C-4BE8-4035-AE5D-EF22936FDB2B}" srcOrd="0" destOrd="0" parTransId="{1E9A3B5D-70F1-4AB2-9FA8-E7D7FD6B6977}" sibTransId="{126053E2-BE37-4388-9CFB-F1FD783F6B65}"/>
    <dgm:cxn modelId="{0D179F62-42FD-42FE-9736-71DDE5E1937D}" type="presOf" srcId="{4BA0B6CA-A816-4BAD-BCD1-DC049BEB370B}" destId="{87C9DF56-F778-44DB-BB6D-EEA1F025EC2F}" srcOrd="0" destOrd="1" presId="urn:microsoft.com/office/officeart/2005/8/layout/StepDownProcess"/>
    <dgm:cxn modelId="{125CF55F-3DB3-4658-919D-0930C3FD4ED4}" type="presOf" srcId="{1BF8D16B-1754-4060-A9C9-A203344BC35C}" destId="{6A87C687-1A68-4D97-8AB4-8A98BC02E706}" srcOrd="0" destOrd="0" presId="urn:microsoft.com/office/officeart/2005/8/layout/StepDownProcess"/>
    <dgm:cxn modelId="{F42F41BB-A240-457A-B9EC-6DB40A9FF36F}" type="presOf" srcId="{00AF086E-65E6-4AF5-B37C-FDF60AC1FD99}" destId="{87C9DF56-F778-44DB-BB6D-EEA1F025EC2F}" srcOrd="0" destOrd="0" presId="urn:microsoft.com/office/officeart/2005/8/layout/StepDownProcess"/>
    <dgm:cxn modelId="{11AF6616-60C6-4443-8C78-CC11D60A958B}" srcId="{531DCFD5-CB78-43EB-ADD9-71669907C8FD}" destId="{CF2248E0-A979-44AD-BAD1-8E0DC3603F42}" srcOrd="3" destOrd="0" parTransId="{8384821D-33A1-4651-B5D6-F023DF99732C}" sibTransId="{C8B359C5-0CD9-495F-9A9B-215F6A45A4BF}"/>
    <dgm:cxn modelId="{79C98A68-CCEC-4CE0-9DAF-2E80813330BC}" srcId="{360F3933-212D-4805-BD90-EB4C07FA9343}" destId="{1BF8D16B-1754-4060-A9C9-A203344BC35C}" srcOrd="0" destOrd="0" parTransId="{6C7D9E15-104A-4383-A574-14AEC0650986}" sibTransId="{240445CC-DD18-464F-B790-3646188BC5D3}"/>
    <dgm:cxn modelId="{EC9F98C9-118F-4848-B2D9-E5862E98A865}" srcId="{F60E1718-8861-4E4E-9295-AFC3AE94223A}" destId="{E85B6788-527A-4FF2-A400-A5BD06CB0216}" srcOrd="2" destOrd="0" parTransId="{E9E882E3-1007-46F3-B0DD-8F9F9FA0E1D1}" sibTransId="{760411BC-1A93-4063-B5F3-BBD8955E3300}"/>
    <dgm:cxn modelId="{D74AA658-D257-4ACC-A519-05C2726763F3}" type="presOf" srcId="{360F3933-212D-4805-BD90-EB4C07FA9343}" destId="{F75AAB3F-4562-4307-ADD3-5CA34AB01936}" srcOrd="0" destOrd="0" presId="urn:microsoft.com/office/officeart/2005/8/layout/StepDownProcess"/>
    <dgm:cxn modelId="{4D61C6BA-5303-4F15-ADBD-91B93941605E}" srcId="{F60E1718-8861-4E4E-9295-AFC3AE94223A}" destId="{EA3C077E-5980-4C9D-A464-BADBA80B5634}" srcOrd="1" destOrd="0" parTransId="{ADE2D1CD-4D0C-446C-8CE2-DDF2003FBC77}" sibTransId="{E18E8421-F867-4C63-9B28-64C948E8F208}"/>
    <dgm:cxn modelId="{ED55BB96-A589-407D-9A89-67BC7C7AAE4B}" type="presOf" srcId="{EA3C077E-5980-4C9D-A464-BADBA80B5634}" destId="{82900821-2208-47E2-84DB-8317B67259E7}" srcOrd="0" destOrd="1" presId="urn:microsoft.com/office/officeart/2005/8/layout/StepDownProcess"/>
    <dgm:cxn modelId="{36340D63-29F2-4D38-9C40-D5F13882C45B}" type="presOf" srcId="{CF2248E0-A979-44AD-BAD1-8E0DC3603F42}" destId="{F86CC324-3066-4E05-B617-8327B943D994}" srcOrd="0" destOrd="0" presId="urn:microsoft.com/office/officeart/2005/8/layout/StepDownProcess"/>
    <dgm:cxn modelId="{73AF34C4-2C5E-42BD-982E-247AD8015095}" type="presOf" srcId="{E85B6788-527A-4FF2-A400-A5BD06CB0216}" destId="{82900821-2208-47E2-84DB-8317B67259E7}" srcOrd="0" destOrd="2" presId="urn:microsoft.com/office/officeart/2005/8/layout/StepDownProcess"/>
    <dgm:cxn modelId="{C6C490EF-5BA0-4DF7-AA68-1305B15F8611}" srcId="{A7069C9E-924C-42A3-9755-36E434EF917C}" destId="{AC5744DB-F6B7-4C9E-826B-431B59BEE051}" srcOrd="2" destOrd="0" parTransId="{9CD702CD-D0C9-411B-A6C6-5011EDF9D8D0}" sibTransId="{D1C0C907-02E4-4652-9D29-552E41C0CDC6}"/>
    <dgm:cxn modelId="{6E6023FC-FB42-4A95-9D57-13ED5F3FEA6B}" type="presOf" srcId="{AC5744DB-F6B7-4C9E-826B-431B59BEE051}" destId="{87C9DF56-F778-44DB-BB6D-EEA1F025EC2F}" srcOrd="0" destOrd="2" presId="urn:microsoft.com/office/officeart/2005/8/layout/StepDownProcess"/>
    <dgm:cxn modelId="{56DB5197-601C-4717-AC3C-88E6A1643696}" srcId="{360F3933-212D-4805-BD90-EB4C07FA9343}" destId="{727175E7-094A-47A4-9178-58595371CA1F}" srcOrd="2" destOrd="0" parTransId="{668FD691-333E-49E3-A9C8-245A2F58CDF9}" sibTransId="{263CCF17-B9FB-4F79-A24D-8CB15B180DC2}"/>
    <dgm:cxn modelId="{80387806-2F2D-4EFD-8078-B66C34DA5B8A}" srcId="{A7069C9E-924C-42A3-9755-36E434EF917C}" destId="{00AF086E-65E6-4AF5-B37C-FDF60AC1FD99}" srcOrd="0" destOrd="0" parTransId="{44131320-AFF2-45A5-A32F-6FE13D9CD28F}" sibTransId="{02471254-5862-4CA8-97F9-04B99C0405C7}"/>
    <dgm:cxn modelId="{2B7DA254-36C1-4CFB-AFE9-2B75F731A307}" srcId="{A7069C9E-924C-42A3-9755-36E434EF917C}" destId="{4BA0B6CA-A816-4BAD-BCD1-DC049BEB370B}" srcOrd="1" destOrd="0" parTransId="{98C2BB6B-2956-42DC-A080-AAD511BD668F}" sibTransId="{5817171D-FB5C-4946-8C51-58CA9BC74BB6}"/>
    <dgm:cxn modelId="{B38BFDF2-7827-4296-A144-E18A5FDBBC79}" srcId="{531DCFD5-CB78-43EB-ADD9-71669907C8FD}" destId="{F60E1718-8861-4E4E-9295-AFC3AE94223A}" srcOrd="2" destOrd="0" parTransId="{8DACDF5B-4CB9-4B57-885C-F96020B38F8A}" sibTransId="{2CBF45C5-897E-4082-87E9-31DA9EB4B2B2}"/>
    <dgm:cxn modelId="{00B43786-A21E-4210-BC40-4A263BE5CA39}" type="presOf" srcId="{531DCFD5-CB78-43EB-ADD9-71669907C8FD}" destId="{FEDC22CC-99C3-42B5-924B-4717D4D1C2C0}" srcOrd="0" destOrd="0" presId="urn:microsoft.com/office/officeart/2005/8/layout/StepDownProcess"/>
    <dgm:cxn modelId="{91DA9C35-F041-4405-B8BC-531649BEE9F8}" type="presOf" srcId="{F60E1718-8861-4E4E-9295-AFC3AE94223A}" destId="{64E2A243-F85F-4BE4-900B-440F21B3AF2A}" srcOrd="0" destOrd="0" presId="urn:microsoft.com/office/officeart/2005/8/layout/StepDownProcess"/>
    <dgm:cxn modelId="{C7401D4E-9009-4ED6-AE0A-20EB2B5F223B}" srcId="{531DCFD5-CB78-43EB-ADD9-71669907C8FD}" destId="{A7069C9E-924C-42A3-9755-36E434EF917C}" srcOrd="1" destOrd="0" parTransId="{1BB0E822-A023-49FB-B52A-5C4BFE51D5CC}" sibTransId="{20F21514-D838-4136-90C4-8130CAD89A2E}"/>
    <dgm:cxn modelId="{B4D277D2-288E-4A5C-AE4E-5A57DE668747}" type="presOf" srcId="{A7069C9E-924C-42A3-9755-36E434EF917C}" destId="{43EEBE2A-C924-4A30-8FA1-A4F00ADE128A}" srcOrd="0" destOrd="0" presId="urn:microsoft.com/office/officeart/2005/8/layout/StepDownProcess"/>
    <dgm:cxn modelId="{7DB720C2-2863-4CAD-8718-3DD7165AECF7}" type="presOf" srcId="{269D34ED-B267-4BD7-B9B0-FEC13B1E53C1}" destId="{6A87C687-1A68-4D97-8AB4-8A98BC02E706}" srcOrd="0" destOrd="1" presId="urn:microsoft.com/office/officeart/2005/8/layout/StepDownProcess"/>
    <dgm:cxn modelId="{E34C43A5-9357-4522-BEA9-498507AC5FF6}" type="presParOf" srcId="{FEDC22CC-99C3-42B5-924B-4717D4D1C2C0}" destId="{F01E1120-9F65-4820-AB8B-8E3A93D690BD}" srcOrd="0" destOrd="0" presId="urn:microsoft.com/office/officeart/2005/8/layout/StepDownProcess"/>
    <dgm:cxn modelId="{6B434076-3112-4270-B2DC-FC571B31FE6E}" type="presParOf" srcId="{F01E1120-9F65-4820-AB8B-8E3A93D690BD}" destId="{F365530F-54D8-402C-A7D6-B86986C19A27}" srcOrd="0" destOrd="0" presId="urn:microsoft.com/office/officeart/2005/8/layout/StepDownProcess"/>
    <dgm:cxn modelId="{C22AE0DC-35F1-4E10-907F-2A2FAB4E2D29}" type="presParOf" srcId="{F01E1120-9F65-4820-AB8B-8E3A93D690BD}" destId="{F75AAB3F-4562-4307-ADD3-5CA34AB01936}" srcOrd="1" destOrd="0" presId="urn:microsoft.com/office/officeart/2005/8/layout/StepDownProcess"/>
    <dgm:cxn modelId="{62CEF097-614E-47CF-AB6A-6C076B1220D3}" type="presParOf" srcId="{F01E1120-9F65-4820-AB8B-8E3A93D690BD}" destId="{6A87C687-1A68-4D97-8AB4-8A98BC02E706}" srcOrd="2" destOrd="0" presId="urn:microsoft.com/office/officeart/2005/8/layout/StepDownProcess"/>
    <dgm:cxn modelId="{391B5663-13FA-45D4-8486-0E85111B266E}" type="presParOf" srcId="{FEDC22CC-99C3-42B5-924B-4717D4D1C2C0}" destId="{BAD44FA1-B22C-4EFA-B5DC-AC7FDCEF5B10}" srcOrd="1" destOrd="0" presId="urn:microsoft.com/office/officeart/2005/8/layout/StepDownProcess"/>
    <dgm:cxn modelId="{CD077681-6716-4780-BCB3-5FFC8A4FF28D}" type="presParOf" srcId="{FEDC22CC-99C3-42B5-924B-4717D4D1C2C0}" destId="{D20689CC-6737-47F7-9030-BA73ADEC696A}" srcOrd="2" destOrd="0" presId="urn:microsoft.com/office/officeart/2005/8/layout/StepDownProcess"/>
    <dgm:cxn modelId="{627DA895-87BD-417E-978F-1B9BC2116C12}" type="presParOf" srcId="{D20689CC-6737-47F7-9030-BA73ADEC696A}" destId="{599E85D2-269B-4196-BDC7-47612BB90E29}" srcOrd="0" destOrd="0" presId="urn:microsoft.com/office/officeart/2005/8/layout/StepDownProcess"/>
    <dgm:cxn modelId="{F8981142-67FD-4B86-A997-0756AC06AB9C}" type="presParOf" srcId="{D20689CC-6737-47F7-9030-BA73ADEC696A}" destId="{43EEBE2A-C924-4A30-8FA1-A4F00ADE128A}" srcOrd="1" destOrd="0" presId="urn:microsoft.com/office/officeart/2005/8/layout/StepDownProcess"/>
    <dgm:cxn modelId="{56ECB540-AB9C-47C3-9EE2-71954114F83D}" type="presParOf" srcId="{D20689CC-6737-47F7-9030-BA73ADEC696A}" destId="{87C9DF56-F778-44DB-BB6D-EEA1F025EC2F}" srcOrd="2" destOrd="0" presId="urn:microsoft.com/office/officeart/2005/8/layout/StepDownProcess"/>
    <dgm:cxn modelId="{A58E9A48-E69E-4299-BECD-CA148E17A657}" type="presParOf" srcId="{FEDC22CC-99C3-42B5-924B-4717D4D1C2C0}" destId="{E10663C3-1C78-47F5-8FC9-6250E729033A}" srcOrd="3" destOrd="0" presId="urn:microsoft.com/office/officeart/2005/8/layout/StepDownProcess"/>
    <dgm:cxn modelId="{1430C76F-2A41-47A8-AC64-1BA47B6C5A45}" type="presParOf" srcId="{FEDC22CC-99C3-42B5-924B-4717D4D1C2C0}" destId="{F385EF73-CAD3-49CF-9339-4001D8A1D396}" srcOrd="4" destOrd="0" presId="urn:microsoft.com/office/officeart/2005/8/layout/StepDownProcess"/>
    <dgm:cxn modelId="{BCBAAB5A-87E2-4BF7-960E-55FE0B551E7E}" type="presParOf" srcId="{F385EF73-CAD3-49CF-9339-4001D8A1D396}" destId="{90B57007-6C33-4750-A21F-263138D14EE3}" srcOrd="0" destOrd="0" presId="urn:microsoft.com/office/officeart/2005/8/layout/StepDownProcess"/>
    <dgm:cxn modelId="{379F4BB9-B5FF-4DD0-9F8D-1239308A0DA7}" type="presParOf" srcId="{F385EF73-CAD3-49CF-9339-4001D8A1D396}" destId="{64E2A243-F85F-4BE4-900B-440F21B3AF2A}" srcOrd="1" destOrd="0" presId="urn:microsoft.com/office/officeart/2005/8/layout/StepDownProcess"/>
    <dgm:cxn modelId="{3BC41CDC-C0E8-48DF-A988-9AB9B62DB878}" type="presParOf" srcId="{F385EF73-CAD3-49CF-9339-4001D8A1D396}" destId="{82900821-2208-47E2-84DB-8317B67259E7}" srcOrd="2" destOrd="0" presId="urn:microsoft.com/office/officeart/2005/8/layout/StepDownProcess"/>
    <dgm:cxn modelId="{785E7A4F-74CD-47A2-94D6-B45DF058EB6C}" type="presParOf" srcId="{FEDC22CC-99C3-42B5-924B-4717D4D1C2C0}" destId="{A50D5D8E-819A-4401-8CBE-D291A848C43D}" srcOrd="5" destOrd="0" presId="urn:microsoft.com/office/officeart/2005/8/layout/StepDownProcess"/>
    <dgm:cxn modelId="{D1E2AE13-F005-4CE9-AE08-490F714EB5C5}" type="presParOf" srcId="{FEDC22CC-99C3-42B5-924B-4717D4D1C2C0}" destId="{31398182-DAC4-4265-B1EA-7BB1C9FE2CB7}" srcOrd="6" destOrd="0" presId="urn:microsoft.com/office/officeart/2005/8/layout/StepDownProcess"/>
    <dgm:cxn modelId="{44B6D78A-555B-4248-AAE2-7B850B39CB06}" type="presParOf" srcId="{31398182-DAC4-4265-B1EA-7BB1C9FE2CB7}" destId="{F86CC324-3066-4E05-B617-8327B943D994}" srcOrd="0"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97F43EC-86B1-4467-8948-6C34E175CE68}"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55D585E2-4890-4317-A595-ACFF78B866F9}">
      <dgm:prSet phldrT="[Text]" custT="1"/>
      <dgm:spPr/>
      <dgm:t>
        <a:bodyPr/>
        <a:lstStyle/>
        <a:p>
          <a:pPr algn="l"/>
          <a:r>
            <a:rPr lang="en-US" sz="2000" b="1" dirty="0"/>
            <a:t>PFM Act mandate </a:t>
          </a:r>
        </a:p>
        <a:p>
          <a:pPr algn="l"/>
          <a:r>
            <a:rPr lang="en-US" sz="2000" b="1" dirty="0"/>
            <a:t>- Development of  government’s 	fiscal policy </a:t>
          </a:r>
        </a:p>
        <a:p>
          <a:pPr algn="l"/>
          <a:r>
            <a:rPr lang="en-US" sz="2000" b="1" dirty="0"/>
            <a:t>- Monitor and management 	fiscal risks</a:t>
          </a:r>
        </a:p>
        <a:p>
          <a:pPr algn="ctr"/>
          <a:r>
            <a:rPr lang="en-US" sz="3000" dirty="0"/>
            <a:t> </a:t>
          </a:r>
        </a:p>
      </dgm:t>
    </dgm:pt>
    <dgm:pt modelId="{2B577C6B-12A6-4606-AF1C-B14DF2591968}" type="parTrans" cxnId="{8E662B07-40A3-49E0-8EFE-DCDB14CB2316}">
      <dgm:prSet/>
      <dgm:spPr/>
      <dgm:t>
        <a:bodyPr/>
        <a:lstStyle/>
        <a:p>
          <a:endParaRPr lang="en-US"/>
        </a:p>
      </dgm:t>
    </dgm:pt>
    <dgm:pt modelId="{F2A6DDF1-C051-4F43-8A6C-348713F9DDE3}" type="sibTrans" cxnId="{8E662B07-40A3-49E0-8EFE-DCDB14CB2316}">
      <dgm:prSet/>
      <dgm:spPr/>
      <dgm:t>
        <a:bodyPr/>
        <a:lstStyle/>
        <a:p>
          <a:endParaRPr lang="en-US"/>
        </a:p>
      </dgm:t>
    </dgm:pt>
    <dgm:pt modelId="{DA4F3284-F255-484A-A0AD-2BB591E237A8}">
      <dgm:prSet phldrT="[Text]"/>
      <dgm:spPr/>
      <dgm:t>
        <a:bodyPr/>
        <a:lstStyle/>
        <a:p>
          <a:r>
            <a:rPr lang="en-US" dirty="0"/>
            <a:t>Through Fiscal Strategy Statement in addition to the budget</a:t>
          </a:r>
        </a:p>
      </dgm:t>
    </dgm:pt>
    <dgm:pt modelId="{A2677B43-3566-4BCA-8D3E-85E15D318DE9}" type="parTrans" cxnId="{2F2F1B45-1917-44B2-B46D-C176B0CD72CD}">
      <dgm:prSet/>
      <dgm:spPr/>
      <dgm:t>
        <a:bodyPr/>
        <a:lstStyle/>
        <a:p>
          <a:endParaRPr lang="en-US"/>
        </a:p>
      </dgm:t>
    </dgm:pt>
    <dgm:pt modelId="{BFDEA140-63B2-478E-93AA-55258110FF24}" type="sibTrans" cxnId="{2F2F1B45-1917-44B2-B46D-C176B0CD72CD}">
      <dgm:prSet/>
      <dgm:spPr/>
      <dgm:t>
        <a:bodyPr/>
        <a:lstStyle/>
        <a:p>
          <a:endParaRPr lang="en-US"/>
        </a:p>
      </dgm:t>
    </dgm:pt>
    <dgm:pt modelId="{CC4F28E4-7EF2-4080-9E27-1A946CF92405}">
      <dgm:prSet phldrT="[Text]"/>
      <dgm:spPr/>
      <dgm:t>
        <a:bodyPr/>
        <a:lstStyle/>
        <a:p>
          <a:r>
            <a:rPr lang="en-US" dirty="0"/>
            <a:t>Medium Term Budgetary Framework</a:t>
          </a:r>
        </a:p>
      </dgm:t>
    </dgm:pt>
    <dgm:pt modelId="{428E3E8B-2398-4D51-B782-C8A96FFD4088}" type="parTrans" cxnId="{8C3AEEFB-7A5A-4DA8-8D04-D84B6087C17B}">
      <dgm:prSet/>
      <dgm:spPr/>
      <dgm:t>
        <a:bodyPr/>
        <a:lstStyle/>
        <a:p>
          <a:endParaRPr lang="en-US"/>
        </a:p>
      </dgm:t>
    </dgm:pt>
    <dgm:pt modelId="{D4FA9AB3-E04B-4DD5-ADDC-EE9838D30C09}" type="sibTrans" cxnId="{8C3AEEFB-7A5A-4DA8-8D04-D84B6087C17B}">
      <dgm:prSet/>
      <dgm:spPr/>
      <dgm:t>
        <a:bodyPr/>
        <a:lstStyle/>
        <a:p>
          <a:endParaRPr lang="en-US"/>
        </a:p>
      </dgm:t>
    </dgm:pt>
    <dgm:pt modelId="{384C494E-FF74-4F8A-80EB-B146B09AC7C1}">
      <dgm:prSet phldrT="[Text]"/>
      <dgm:spPr/>
      <dgm:t>
        <a:bodyPr/>
        <a:lstStyle/>
        <a:p>
          <a:r>
            <a:rPr lang="en-US" dirty="0"/>
            <a:t>Make forecasts of macroeconomic and fiscal indicators</a:t>
          </a:r>
        </a:p>
      </dgm:t>
    </dgm:pt>
    <dgm:pt modelId="{FFF122C5-AC27-4B18-91F7-699789740F59}" type="parTrans" cxnId="{7C70EC0A-C488-48F7-A3D0-807466D1D8DD}">
      <dgm:prSet/>
      <dgm:spPr/>
      <dgm:t>
        <a:bodyPr/>
        <a:lstStyle/>
        <a:p>
          <a:endParaRPr lang="en-US"/>
        </a:p>
      </dgm:t>
    </dgm:pt>
    <dgm:pt modelId="{5766F26B-63A6-4EC0-AC22-F64D23882D03}" type="sibTrans" cxnId="{7C70EC0A-C488-48F7-A3D0-807466D1D8DD}">
      <dgm:prSet/>
      <dgm:spPr/>
      <dgm:t>
        <a:bodyPr/>
        <a:lstStyle/>
        <a:p>
          <a:endParaRPr lang="en-US"/>
        </a:p>
      </dgm:t>
    </dgm:pt>
    <dgm:pt modelId="{C97347F5-C21F-469B-95B5-6D3AD58FAD65}">
      <dgm:prSet phldrT="[Text]"/>
      <dgm:spPr/>
      <dgm:t>
        <a:bodyPr/>
        <a:lstStyle/>
        <a:p>
          <a:r>
            <a:rPr lang="en-US" dirty="0"/>
            <a:t>Actual outcomes of these indicators and an explanation of the reasons for significant differences between them, if any</a:t>
          </a:r>
        </a:p>
      </dgm:t>
    </dgm:pt>
    <dgm:pt modelId="{0E5442C3-BA36-47A3-81FE-C7F6C25FE2C8}" type="parTrans" cxnId="{D9DE2351-B64F-401F-B3E1-E27F79BCD2F8}">
      <dgm:prSet/>
      <dgm:spPr/>
      <dgm:t>
        <a:bodyPr/>
        <a:lstStyle/>
        <a:p>
          <a:endParaRPr lang="en-US"/>
        </a:p>
      </dgm:t>
    </dgm:pt>
    <dgm:pt modelId="{FA1CB397-384F-42A1-9588-33776328F125}" type="sibTrans" cxnId="{D9DE2351-B64F-401F-B3E1-E27F79BCD2F8}">
      <dgm:prSet/>
      <dgm:spPr/>
      <dgm:t>
        <a:bodyPr/>
        <a:lstStyle/>
        <a:p>
          <a:endParaRPr lang="en-US"/>
        </a:p>
      </dgm:t>
    </dgm:pt>
    <dgm:pt modelId="{54D64CFA-5885-441F-A96D-2E8140A0154E}">
      <dgm:prSet phldrT="[Text]"/>
      <dgm:spPr/>
      <dgm:t>
        <a:bodyPr/>
        <a:lstStyle/>
        <a:p>
          <a:r>
            <a:rPr lang="en-US" dirty="0"/>
            <a:t>Fiscal risk statement; (j) ceilings on total expenditures details for 3 years</a:t>
          </a:r>
        </a:p>
      </dgm:t>
    </dgm:pt>
    <dgm:pt modelId="{83750706-7CF0-4C4F-B894-98DCC5BA5F8D}" type="parTrans" cxnId="{CE7B1342-26C1-46DE-88FA-E1A8666613F6}">
      <dgm:prSet/>
      <dgm:spPr/>
      <dgm:t>
        <a:bodyPr/>
        <a:lstStyle/>
        <a:p>
          <a:endParaRPr lang="en-US"/>
        </a:p>
      </dgm:t>
    </dgm:pt>
    <dgm:pt modelId="{27E7217E-97A4-4846-A607-76DEC8D7DE0D}" type="sibTrans" cxnId="{CE7B1342-26C1-46DE-88FA-E1A8666613F6}">
      <dgm:prSet/>
      <dgm:spPr/>
      <dgm:t>
        <a:bodyPr/>
        <a:lstStyle/>
        <a:p>
          <a:endParaRPr lang="en-US"/>
        </a:p>
      </dgm:t>
    </dgm:pt>
    <dgm:pt modelId="{1F95CBFF-0A25-4597-9D3C-E2AE0C554D2B}" type="pres">
      <dgm:prSet presAssocID="{D97F43EC-86B1-4467-8948-6C34E175CE68}" presName="Name0" presStyleCnt="0">
        <dgm:presLayoutVars>
          <dgm:dir/>
          <dgm:animLvl val="lvl"/>
          <dgm:resizeHandles/>
        </dgm:presLayoutVars>
      </dgm:prSet>
      <dgm:spPr/>
      <dgm:t>
        <a:bodyPr/>
        <a:lstStyle/>
        <a:p>
          <a:endParaRPr lang="en-US"/>
        </a:p>
      </dgm:t>
    </dgm:pt>
    <dgm:pt modelId="{EA6B0B2A-E5D8-4746-AEE3-193F084B508F}" type="pres">
      <dgm:prSet presAssocID="{55D585E2-4890-4317-A595-ACFF78B866F9}" presName="linNode" presStyleCnt="0"/>
      <dgm:spPr/>
    </dgm:pt>
    <dgm:pt modelId="{8E0A78D5-4B2E-4AA7-BF95-B9F9B7C53784}" type="pres">
      <dgm:prSet presAssocID="{55D585E2-4890-4317-A595-ACFF78B866F9}" presName="parentShp" presStyleLbl="node1" presStyleIdx="0" presStyleCnt="1" custScaleX="98821" custScaleY="99520">
        <dgm:presLayoutVars>
          <dgm:bulletEnabled val="1"/>
        </dgm:presLayoutVars>
      </dgm:prSet>
      <dgm:spPr/>
      <dgm:t>
        <a:bodyPr/>
        <a:lstStyle/>
        <a:p>
          <a:endParaRPr lang="en-US"/>
        </a:p>
      </dgm:t>
    </dgm:pt>
    <dgm:pt modelId="{BE777FAA-9416-47D0-88E2-7E8D61EB7052}" type="pres">
      <dgm:prSet presAssocID="{55D585E2-4890-4317-A595-ACFF78B866F9}" presName="childShp" presStyleLbl="bgAccFollowNode1" presStyleIdx="0" presStyleCnt="1" custScaleX="177076" custLinFactNeighborX="698" custLinFactNeighborY="0">
        <dgm:presLayoutVars>
          <dgm:bulletEnabled val="1"/>
        </dgm:presLayoutVars>
      </dgm:prSet>
      <dgm:spPr/>
      <dgm:t>
        <a:bodyPr/>
        <a:lstStyle/>
        <a:p>
          <a:endParaRPr lang="en-US"/>
        </a:p>
      </dgm:t>
    </dgm:pt>
  </dgm:ptLst>
  <dgm:cxnLst>
    <dgm:cxn modelId="{F12C67EE-949E-42BC-8C92-8128C877CA72}" type="presOf" srcId="{C97347F5-C21F-469B-95B5-6D3AD58FAD65}" destId="{BE777FAA-9416-47D0-88E2-7E8D61EB7052}" srcOrd="0" destOrd="3" presId="urn:microsoft.com/office/officeart/2005/8/layout/vList6"/>
    <dgm:cxn modelId="{CBC8FE58-E70E-4E16-A111-9F9F0C6FDA47}" type="presOf" srcId="{CC4F28E4-7EF2-4080-9E27-1A946CF92405}" destId="{BE777FAA-9416-47D0-88E2-7E8D61EB7052}" srcOrd="0" destOrd="1" presId="urn:microsoft.com/office/officeart/2005/8/layout/vList6"/>
    <dgm:cxn modelId="{8C3AEEFB-7A5A-4DA8-8D04-D84B6087C17B}" srcId="{55D585E2-4890-4317-A595-ACFF78B866F9}" destId="{CC4F28E4-7EF2-4080-9E27-1A946CF92405}" srcOrd="1" destOrd="0" parTransId="{428E3E8B-2398-4D51-B782-C8A96FFD4088}" sibTransId="{D4FA9AB3-E04B-4DD5-ADDC-EE9838D30C09}"/>
    <dgm:cxn modelId="{E44FBE57-3215-45EB-BB3D-F7A2FF479FEA}" type="presOf" srcId="{384C494E-FF74-4F8A-80EB-B146B09AC7C1}" destId="{BE777FAA-9416-47D0-88E2-7E8D61EB7052}" srcOrd="0" destOrd="2" presId="urn:microsoft.com/office/officeart/2005/8/layout/vList6"/>
    <dgm:cxn modelId="{4C70992A-6060-42C6-9251-A70F8D830BDB}" type="presOf" srcId="{54D64CFA-5885-441F-A96D-2E8140A0154E}" destId="{BE777FAA-9416-47D0-88E2-7E8D61EB7052}" srcOrd="0" destOrd="4" presId="urn:microsoft.com/office/officeart/2005/8/layout/vList6"/>
    <dgm:cxn modelId="{8E662B07-40A3-49E0-8EFE-DCDB14CB2316}" srcId="{D97F43EC-86B1-4467-8948-6C34E175CE68}" destId="{55D585E2-4890-4317-A595-ACFF78B866F9}" srcOrd="0" destOrd="0" parTransId="{2B577C6B-12A6-4606-AF1C-B14DF2591968}" sibTransId="{F2A6DDF1-C051-4F43-8A6C-348713F9DDE3}"/>
    <dgm:cxn modelId="{D9DE2351-B64F-401F-B3E1-E27F79BCD2F8}" srcId="{55D585E2-4890-4317-A595-ACFF78B866F9}" destId="{C97347F5-C21F-469B-95B5-6D3AD58FAD65}" srcOrd="3" destOrd="0" parTransId="{0E5442C3-BA36-47A3-81FE-C7F6C25FE2C8}" sibTransId="{FA1CB397-384F-42A1-9588-33776328F125}"/>
    <dgm:cxn modelId="{F2C70233-A441-4306-B96D-BD064FF6463F}" type="presOf" srcId="{DA4F3284-F255-484A-A0AD-2BB591E237A8}" destId="{BE777FAA-9416-47D0-88E2-7E8D61EB7052}" srcOrd="0" destOrd="0" presId="urn:microsoft.com/office/officeart/2005/8/layout/vList6"/>
    <dgm:cxn modelId="{7C70EC0A-C488-48F7-A3D0-807466D1D8DD}" srcId="{55D585E2-4890-4317-A595-ACFF78B866F9}" destId="{384C494E-FF74-4F8A-80EB-B146B09AC7C1}" srcOrd="2" destOrd="0" parTransId="{FFF122C5-AC27-4B18-91F7-699789740F59}" sibTransId="{5766F26B-63A6-4EC0-AC22-F64D23882D03}"/>
    <dgm:cxn modelId="{4BF47EFA-BCB7-45FD-B1F4-3CC516196E2D}" type="presOf" srcId="{D97F43EC-86B1-4467-8948-6C34E175CE68}" destId="{1F95CBFF-0A25-4597-9D3C-E2AE0C554D2B}" srcOrd="0" destOrd="0" presId="urn:microsoft.com/office/officeart/2005/8/layout/vList6"/>
    <dgm:cxn modelId="{CE7B1342-26C1-46DE-88FA-E1A8666613F6}" srcId="{55D585E2-4890-4317-A595-ACFF78B866F9}" destId="{54D64CFA-5885-441F-A96D-2E8140A0154E}" srcOrd="4" destOrd="0" parTransId="{83750706-7CF0-4C4F-B894-98DCC5BA5F8D}" sibTransId="{27E7217E-97A4-4846-A607-76DEC8D7DE0D}"/>
    <dgm:cxn modelId="{5BCE4ADE-3B30-4178-90BA-864A0E7BCFE1}" type="presOf" srcId="{55D585E2-4890-4317-A595-ACFF78B866F9}" destId="{8E0A78D5-4B2E-4AA7-BF95-B9F9B7C53784}" srcOrd="0" destOrd="0" presId="urn:microsoft.com/office/officeart/2005/8/layout/vList6"/>
    <dgm:cxn modelId="{2F2F1B45-1917-44B2-B46D-C176B0CD72CD}" srcId="{55D585E2-4890-4317-A595-ACFF78B866F9}" destId="{DA4F3284-F255-484A-A0AD-2BB591E237A8}" srcOrd="0" destOrd="0" parTransId="{A2677B43-3566-4BCA-8D3E-85E15D318DE9}" sibTransId="{BFDEA140-63B2-478E-93AA-55258110FF24}"/>
    <dgm:cxn modelId="{197D0DF0-35A8-4A53-8DC4-120643C04489}" type="presParOf" srcId="{1F95CBFF-0A25-4597-9D3C-E2AE0C554D2B}" destId="{EA6B0B2A-E5D8-4746-AEE3-193F084B508F}" srcOrd="0" destOrd="0" presId="urn:microsoft.com/office/officeart/2005/8/layout/vList6"/>
    <dgm:cxn modelId="{4F76AACF-87FB-4929-9A81-FA835B6549DD}" type="presParOf" srcId="{EA6B0B2A-E5D8-4746-AEE3-193F084B508F}" destId="{8E0A78D5-4B2E-4AA7-BF95-B9F9B7C53784}" srcOrd="0" destOrd="0" presId="urn:microsoft.com/office/officeart/2005/8/layout/vList6"/>
    <dgm:cxn modelId="{6469BA62-238C-473B-B773-1AA3161177ED}" type="presParOf" srcId="{EA6B0B2A-E5D8-4746-AEE3-193F084B508F}" destId="{BE777FAA-9416-47D0-88E2-7E8D61EB7052}"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97F43EC-86B1-4467-8948-6C34E175CE68}"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55D585E2-4890-4317-A595-ACFF78B866F9}">
      <dgm:prSet phldrT="[Text]" custT="1"/>
      <dgm:spPr/>
      <dgm:t>
        <a:bodyPr/>
        <a:lstStyle/>
        <a:p>
          <a:pPr algn="l"/>
          <a:r>
            <a:rPr lang="en-US" sz="2000" dirty="0"/>
            <a:t>The act requires that Fiscal Strategy Statement laid before Parliament </a:t>
          </a:r>
          <a:r>
            <a:rPr lang="en-US" sz="3000" dirty="0"/>
            <a:t> </a:t>
          </a:r>
        </a:p>
      </dgm:t>
    </dgm:pt>
    <dgm:pt modelId="{2B577C6B-12A6-4606-AF1C-B14DF2591968}" type="parTrans" cxnId="{8E662B07-40A3-49E0-8EFE-DCDB14CB2316}">
      <dgm:prSet/>
      <dgm:spPr/>
      <dgm:t>
        <a:bodyPr/>
        <a:lstStyle/>
        <a:p>
          <a:endParaRPr lang="en-US"/>
        </a:p>
      </dgm:t>
    </dgm:pt>
    <dgm:pt modelId="{F2A6DDF1-C051-4F43-8A6C-348713F9DDE3}" type="sibTrans" cxnId="{8E662B07-40A3-49E0-8EFE-DCDB14CB2316}">
      <dgm:prSet/>
      <dgm:spPr/>
      <dgm:t>
        <a:bodyPr/>
        <a:lstStyle/>
        <a:p>
          <a:endParaRPr lang="en-US"/>
        </a:p>
      </dgm:t>
    </dgm:pt>
    <dgm:pt modelId="{DA4F3284-F255-484A-A0AD-2BB591E237A8}">
      <dgm:prSet phldrT="[Text]"/>
      <dgm:spPr/>
      <dgm:t>
        <a:bodyPr/>
        <a:lstStyle/>
        <a:p>
          <a:pPr marL="171450"/>
          <a:r>
            <a:rPr lang="en-US" dirty="0"/>
            <a:t>Minister shall identify and analyze risks which may have a material effect on the fiscal outlook.</a:t>
          </a:r>
        </a:p>
      </dgm:t>
    </dgm:pt>
    <dgm:pt modelId="{A2677B43-3566-4BCA-8D3E-85E15D318DE9}" type="parTrans" cxnId="{2F2F1B45-1917-44B2-B46D-C176B0CD72CD}">
      <dgm:prSet/>
      <dgm:spPr/>
      <dgm:t>
        <a:bodyPr/>
        <a:lstStyle/>
        <a:p>
          <a:endParaRPr lang="en-US"/>
        </a:p>
      </dgm:t>
    </dgm:pt>
    <dgm:pt modelId="{BFDEA140-63B2-478E-93AA-55258110FF24}" type="sibTrans" cxnId="{2F2F1B45-1917-44B2-B46D-C176B0CD72CD}">
      <dgm:prSet/>
      <dgm:spPr/>
      <dgm:t>
        <a:bodyPr/>
        <a:lstStyle/>
        <a:p>
          <a:endParaRPr lang="en-US"/>
        </a:p>
      </dgm:t>
    </dgm:pt>
    <dgm:pt modelId="{E20D2DC3-131B-408D-A92D-40C04D733B14}">
      <dgm:prSet phldrT="[Text]"/>
      <dgm:spPr/>
      <dgm:t>
        <a:bodyPr/>
        <a:lstStyle/>
        <a:p>
          <a:pPr marL="731520"/>
          <a:r>
            <a:rPr lang="en-US" dirty="0"/>
            <a:t>(a) results of sensitivity analysis based on different assumptions in respect of main macroeconomic and fiscal indicators;</a:t>
          </a:r>
        </a:p>
      </dgm:t>
    </dgm:pt>
    <dgm:pt modelId="{75B81713-3C89-4431-B097-BB7030759407}" type="parTrans" cxnId="{5D9E4E4E-79C1-41DB-9038-BCF37C07F89A}">
      <dgm:prSet/>
      <dgm:spPr/>
      <dgm:t>
        <a:bodyPr/>
        <a:lstStyle/>
        <a:p>
          <a:endParaRPr lang="en-US"/>
        </a:p>
      </dgm:t>
    </dgm:pt>
    <dgm:pt modelId="{9BF872F2-39E7-4C7E-9807-1262E31A10D4}" type="sibTrans" cxnId="{5D9E4E4E-79C1-41DB-9038-BCF37C07F89A}">
      <dgm:prSet/>
      <dgm:spPr/>
      <dgm:t>
        <a:bodyPr/>
        <a:lstStyle/>
        <a:p>
          <a:endParaRPr lang="en-US"/>
        </a:p>
      </dgm:t>
    </dgm:pt>
    <dgm:pt modelId="{D750CBDE-EB03-4E9B-B023-FD2B329B758E}">
      <dgm:prSet phldrT="[Text]"/>
      <dgm:spPr/>
      <dgm:t>
        <a:bodyPr/>
        <a:lstStyle/>
        <a:p>
          <a:pPr marL="731520"/>
          <a:r>
            <a:rPr lang="en-US" dirty="0"/>
            <a:t>(b) information and analysis of existing exposures of entities included in the central government to contingent liabilities, including those arising from guarantees, losses on pending court cases, and any other sources, and to loans and advances;</a:t>
          </a:r>
        </a:p>
      </dgm:t>
    </dgm:pt>
    <dgm:pt modelId="{57AAE7B0-5865-44C5-AFD4-4C399AB7B98A}" type="parTrans" cxnId="{FBEC01F3-00C2-4FD8-9E78-8D246EDE4635}">
      <dgm:prSet/>
      <dgm:spPr/>
      <dgm:t>
        <a:bodyPr/>
        <a:lstStyle/>
        <a:p>
          <a:endParaRPr lang="en-US"/>
        </a:p>
      </dgm:t>
    </dgm:pt>
    <dgm:pt modelId="{5000C8CD-351F-4B00-8948-347CE7B70D4E}" type="sibTrans" cxnId="{FBEC01F3-00C2-4FD8-9E78-8D246EDE4635}">
      <dgm:prSet/>
      <dgm:spPr/>
      <dgm:t>
        <a:bodyPr/>
        <a:lstStyle/>
        <a:p>
          <a:endParaRPr lang="en-US"/>
        </a:p>
      </dgm:t>
    </dgm:pt>
    <dgm:pt modelId="{CA6B6523-36E9-46F6-9A77-1FBBD6DE3350}">
      <dgm:prSet phldrT="[Text]"/>
      <dgm:spPr/>
      <dgm:t>
        <a:bodyPr/>
        <a:lstStyle/>
        <a:p>
          <a:pPr marL="731520"/>
          <a:r>
            <a:rPr lang="en-US" dirty="0"/>
            <a:t> (c) any other information as may be deemed appropriate by the Minister.</a:t>
          </a:r>
        </a:p>
      </dgm:t>
    </dgm:pt>
    <dgm:pt modelId="{BB071173-8E43-4263-AC93-6EDBE94EA5F4}" type="parTrans" cxnId="{837389EE-8B71-4303-8A57-129C6193FFCB}">
      <dgm:prSet/>
      <dgm:spPr/>
      <dgm:t>
        <a:bodyPr/>
        <a:lstStyle/>
        <a:p>
          <a:endParaRPr lang="en-US"/>
        </a:p>
      </dgm:t>
    </dgm:pt>
    <dgm:pt modelId="{E7102D43-933F-48A7-8B2A-A1A0E8F40260}" type="sibTrans" cxnId="{837389EE-8B71-4303-8A57-129C6193FFCB}">
      <dgm:prSet/>
      <dgm:spPr/>
      <dgm:t>
        <a:bodyPr/>
        <a:lstStyle/>
        <a:p>
          <a:endParaRPr lang="en-US"/>
        </a:p>
      </dgm:t>
    </dgm:pt>
    <dgm:pt modelId="{1F95CBFF-0A25-4597-9D3C-E2AE0C554D2B}" type="pres">
      <dgm:prSet presAssocID="{D97F43EC-86B1-4467-8948-6C34E175CE68}" presName="Name0" presStyleCnt="0">
        <dgm:presLayoutVars>
          <dgm:dir/>
          <dgm:animLvl val="lvl"/>
          <dgm:resizeHandles/>
        </dgm:presLayoutVars>
      </dgm:prSet>
      <dgm:spPr/>
      <dgm:t>
        <a:bodyPr/>
        <a:lstStyle/>
        <a:p>
          <a:endParaRPr lang="en-US"/>
        </a:p>
      </dgm:t>
    </dgm:pt>
    <dgm:pt modelId="{EA6B0B2A-E5D8-4746-AEE3-193F084B508F}" type="pres">
      <dgm:prSet presAssocID="{55D585E2-4890-4317-A595-ACFF78B866F9}" presName="linNode" presStyleCnt="0"/>
      <dgm:spPr/>
    </dgm:pt>
    <dgm:pt modelId="{8E0A78D5-4B2E-4AA7-BF95-B9F9B7C53784}" type="pres">
      <dgm:prSet presAssocID="{55D585E2-4890-4317-A595-ACFF78B866F9}" presName="parentShp" presStyleLbl="node1" presStyleIdx="0" presStyleCnt="1" custScaleX="98821" custScaleY="99520">
        <dgm:presLayoutVars>
          <dgm:bulletEnabled val="1"/>
        </dgm:presLayoutVars>
      </dgm:prSet>
      <dgm:spPr/>
      <dgm:t>
        <a:bodyPr/>
        <a:lstStyle/>
        <a:p>
          <a:endParaRPr lang="en-US"/>
        </a:p>
      </dgm:t>
    </dgm:pt>
    <dgm:pt modelId="{BE777FAA-9416-47D0-88E2-7E8D61EB7052}" type="pres">
      <dgm:prSet presAssocID="{55D585E2-4890-4317-A595-ACFF78B866F9}" presName="childShp" presStyleLbl="bgAccFollowNode1" presStyleIdx="0" presStyleCnt="1" custScaleX="216179" custScaleY="100098" custLinFactNeighborX="2955" custLinFactNeighborY="-12657">
        <dgm:presLayoutVars>
          <dgm:bulletEnabled val="1"/>
        </dgm:presLayoutVars>
      </dgm:prSet>
      <dgm:spPr/>
      <dgm:t>
        <a:bodyPr/>
        <a:lstStyle/>
        <a:p>
          <a:endParaRPr lang="en-US"/>
        </a:p>
      </dgm:t>
    </dgm:pt>
  </dgm:ptLst>
  <dgm:cxnLst>
    <dgm:cxn modelId="{837389EE-8B71-4303-8A57-129C6193FFCB}" srcId="{55D585E2-4890-4317-A595-ACFF78B866F9}" destId="{CA6B6523-36E9-46F6-9A77-1FBBD6DE3350}" srcOrd="3" destOrd="0" parTransId="{BB071173-8E43-4263-AC93-6EDBE94EA5F4}" sibTransId="{E7102D43-933F-48A7-8B2A-A1A0E8F40260}"/>
    <dgm:cxn modelId="{5BCE4ADE-3B30-4178-90BA-864A0E7BCFE1}" type="presOf" srcId="{55D585E2-4890-4317-A595-ACFF78B866F9}" destId="{8E0A78D5-4B2E-4AA7-BF95-B9F9B7C53784}" srcOrd="0" destOrd="0" presId="urn:microsoft.com/office/officeart/2005/8/layout/vList6"/>
    <dgm:cxn modelId="{0B669CC7-1354-40E7-B8E3-58198DE17CBB}" type="presOf" srcId="{CA6B6523-36E9-46F6-9A77-1FBBD6DE3350}" destId="{BE777FAA-9416-47D0-88E2-7E8D61EB7052}" srcOrd="0" destOrd="3" presId="urn:microsoft.com/office/officeart/2005/8/layout/vList6"/>
    <dgm:cxn modelId="{10A14DAE-2667-4296-BC31-0E5722E37B63}" type="presOf" srcId="{D750CBDE-EB03-4E9B-B023-FD2B329B758E}" destId="{BE777FAA-9416-47D0-88E2-7E8D61EB7052}" srcOrd="0" destOrd="2" presId="urn:microsoft.com/office/officeart/2005/8/layout/vList6"/>
    <dgm:cxn modelId="{5D9E4E4E-79C1-41DB-9038-BCF37C07F89A}" srcId="{55D585E2-4890-4317-A595-ACFF78B866F9}" destId="{E20D2DC3-131B-408D-A92D-40C04D733B14}" srcOrd="1" destOrd="0" parTransId="{75B81713-3C89-4431-B097-BB7030759407}" sibTransId="{9BF872F2-39E7-4C7E-9807-1262E31A10D4}"/>
    <dgm:cxn modelId="{2F2F1B45-1917-44B2-B46D-C176B0CD72CD}" srcId="{55D585E2-4890-4317-A595-ACFF78B866F9}" destId="{DA4F3284-F255-484A-A0AD-2BB591E237A8}" srcOrd="0" destOrd="0" parTransId="{A2677B43-3566-4BCA-8D3E-85E15D318DE9}" sibTransId="{BFDEA140-63B2-478E-93AA-55258110FF24}"/>
    <dgm:cxn modelId="{8E662B07-40A3-49E0-8EFE-DCDB14CB2316}" srcId="{D97F43EC-86B1-4467-8948-6C34E175CE68}" destId="{55D585E2-4890-4317-A595-ACFF78B866F9}" srcOrd="0" destOrd="0" parTransId="{2B577C6B-12A6-4606-AF1C-B14DF2591968}" sibTransId="{F2A6DDF1-C051-4F43-8A6C-348713F9DDE3}"/>
    <dgm:cxn modelId="{FBEC01F3-00C2-4FD8-9E78-8D246EDE4635}" srcId="{55D585E2-4890-4317-A595-ACFF78B866F9}" destId="{D750CBDE-EB03-4E9B-B023-FD2B329B758E}" srcOrd="2" destOrd="0" parTransId="{57AAE7B0-5865-44C5-AFD4-4C399AB7B98A}" sibTransId="{5000C8CD-351F-4B00-8948-347CE7B70D4E}"/>
    <dgm:cxn modelId="{2C7ED755-ABB2-4696-AE37-865A88AEDE1D}" type="presOf" srcId="{E20D2DC3-131B-408D-A92D-40C04D733B14}" destId="{BE777FAA-9416-47D0-88E2-7E8D61EB7052}" srcOrd="0" destOrd="1" presId="urn:microsoft.com/office/officeart/2005/8/layout/vList6"/>
    <dgm:cxn modelId="{F2C70233-A441-4306-B96D-BD064FF6463F}" type="presOf" srcId="{DA4F3284-F255-484A-A0AD-2BB591E237A8}" destId="{BE777FAA-9416-47D0-88E2-7E8D61EB7052}" srcOrd="0" destOrd="0" presId="urn:microsoft.com/office/officeart/2005/8/layout/vList6"/>
    <dgm:cxn modelId="{4BF47EFA-BCB7-45FD-B1F4-3CC516196E2D}" type="presOf" srcId="{D97F43EC-86B1-4467-8948-6C34E175CE68}" destId="{1F95CBFF-0A25-4597-9D3C-E2AE0C554D2B}" srcOrd="0" destOrd="0" presId="urn:microsoft.com/office/officeart/2005/8/layout/vList6"/>
    <dgm:cxn modelId="{197D0DF0-35A8-4A53-8DC4-120643C04489}" type="presParOf" srcId="{1F95CBFF-0A25-4597-9D3C-E2AE0C554D2B}" destId="{EA6B0B2A-E5D8-4746-AEE3-193F084B508F}" srcOrd="0" destOrd="0" presId="urn:microsoft.com/office/officeart/2005/8/layout/vList6"/>
    <dgm:cxn modelId="{4F76AACF-87FB-4929-9A81-FA835B6549DD}" type="presParOf" srcId="{EA6B0B2A-E5D8-4746-AEE3-193F084B508F}" destId="{8E0A78D5-4B2E-4AA7-BF95-B9F9B7C53784}" srcOrd="0" destOrd="0" presId="urn:microsoft.com/office/officeart/2005/8/layout/vList6"/>
    <dgm:cxn modelId="{6469BA62-238C-473B-B773-1AA3161177ED}" type="presParOf" srcId="{EA6B0B2A-E5D8-4746-AEE3-193F084B508F}" destId="{BE777FAA-9416-47D0-88E2-7E8D61EB7052}" srcOrd="1" destOrd="0" presId="urn:microsoft.com/office/officeart/2005/8/layout/vList6"/>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97F43EC-86B1-4467-8948-6C34E175CE68}"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55D585E2-4890-4317-A595-ACFF78B866F9}">
      <dgm:prSet phldrT="[Text]" custT="1"/>
      <dgm:spPr/>
      <dgm:t>
        <a:bodyPr/>
        <a:lstStyle/>
        <a:p>
          <a:pPr algn="l"/>
          <a:r>
            <a:rPr lang="en-US" sz="2000" b="1" dirty="0"/>
            <a:t>PFM Act  2016 mandate </a:t>
          </a:r>
        </a:p>
        <a:p>
          <a:pPr algn="l"/>
          <a:r>
            <a:rPr lang="en-US" sz="1400" b="1" dirty="0"/>
            <a:t>- Development of 	government’s 	fiscal policy </a:t>
          </a:r>
        </a:p>
        <a:p>
          <a:pPr algn="l"/>
          <a:r>
            <a:rPr lang="en-US" sz="1400" b="1" dirty="0"/>
            <a:t>- Monitor and 	management 	fiscal risks</a:t>
          </a:r>
        </a:p>
        <a:p>
          <a:pPr algn="ctr"/>
          <a:r>
            <a:rPr lang="en-US" sz="2000" dirty="0"/>
            <a:t> </a:t>
          </a:r>
        </a:p>
      </dgm:t>
    </dgm:pt>
    <dgm:pt modelId="{2B577C6B-12A6-4606-AF1C-B14DF2591968}" type="parTrans" cxnId="{8E662B07-40A3-49E0-8EFE-DCDB14CB2316}">
      <dgm:prSet/>
      <dgm:spPr/>
      <dgm:t>
        <a:bodyPr/>
        <a:lstStyle/>
        <a:p>
          <a:endParaRPr lang="en-US"/>
        </a:p>
      </dgm:t>
    </dgm:pt>
    <dgm:pt modelId="{F2A6DDF1-C051-4F43-8A6C-348713F9DDE3}" type="sibTrans" cxnId="{8E662B07-40A3-49E0-8EFE-DCDB14CB2316}">
      <dgm:prSet/>
      <dgm:spPr/>
      <dgm:t>
        <a:bodyPr/>
        <a:lstStyle/>
        <a:p>
          <a:endParaRPr lang="en-US"/>
        </a:p>
      </dgm:t>
    </dgm:pt>
    <dgm:pt modelId="{DA4F3284-F255-484A-A0AD-2BB591E237A8}">
      <dgm:prSet phldrT="[Text]"/>
      <dgm:spPr/>
      <dgm:t>
        <a:bodyPr/>
        <a:lstStyle/>
        <a:p>
          <a:r>
            <a:rPr lang="en-US" dirty="0"/>
            <a:t>Fiscal Strategy Statement</a:t>
          </a:r>
        </a:p>
      </dgm:t>
    </dgm:pt>
    <dgm:pt modelId="{A2677B43-3566-4BCA-8D3E-85E15D318DE9}" type="parTrans" cxnId="{2F2F1B45-1917-44B2-B46D-C176B0CD72CD}">
      <dgm:prSet/>
      <dgm:spPr/>
      <dgm:t>
        <a:bodyPr/>
        <a:lstStyle/>
        <a:p>
          <a:endParaRPr lang="en-US"/>
        </a:p>
      </dgm:t>
    </dgm:pt>
    <dgm:pt modelId="{BFDEA140-63B2-478E-93AA-55258110FF24}" type="sibTrans" cxnId="{2F2F1B45-1917-44B2-B46D-C176B0CD72CD}">
      <dgm:prSet/>
      <dgm:spPr/>
      <dgm:t>
        <a:bodyPr/>
        <a:lstStyle/>
        <a:p>
          <a:endParaRPr lang="en-US"/>
        </a:p>
      </dgm:t>
    </dgm:pt>
    <dgm:pt modelId="{CC4F28E4-7EF2-4080-9E27-1A946CF92405}">
      <dgm:prSet phldrT="[Text]"/>
      <dgm:spPr/>
      <dgm:t>
        <a:bodyPr/>
        <a:lstStyle/>
        <a:p>
          <a:r>
            <a:rPr lang="en-US" dirty="0"/>
            <a:t>Medium Term Budgetary Framework</a:t>
          </a:r>
        </a:p>
      </dgm:t>
    </dgm:pt>
    <dgm:pt modelId="{428E3E8B-2398-4D51-B782-C8A96FFD4088}" type="parTrans" cxnId="{8C3AEEFB-7A5A-4DA8-8D04-D84B6087C17B}">
      <dgm:prSet/>
      <dgm:spPr/>
      <dgm:t>
        <a:bodyPr/>
        <a:lstStyle/>
        <a:p>
          <a:endParaRPr lang="en-US"/>
        </a:p>
      </dgm:t>
    </dgm:pt>
    <dgm:pt modelId="{D4FA9AB3-E04B-4DD5-ADDC-EE9838D30C09}" type="sibTrans" cxnId="{8C3AEEFB-7A5A-4DA8-8D04-D84B6087C17B}">
      <dgm:prSet/>
      <dgm:spPr/>
      <dgm:t>
        <a:bodyPr/>
        <a:lstStyle/>
        <a:p>
          <a:endParaRPr lang="en-US"/>
        </a:p>
      </dgm:t>
    </dgm:pt>
    <dgm:pt modelId="{FDF2ABF7-CDC6-41A1-B65A-20C2CC584B4B}">
      <dgm:prSet phldrT="[Text]"/>
      <dgm:spPr/>
      <dgm:t>
        <a:bodyPr/>
        <a:lstStyle/>
        <a:p>
          <a:r>
            <a:rPr lang="en-US" dirty="0"/>
            <a:t>Budget</a:t>
          </a:r>
        </a:p>
      </dgm:t>
    </dgm:pt>
    <dgm:pt modelId="{A83320CD-C5B5-491F-AF33-F29F519D350E}" type="parTrans" cxnId="{BAFF08B3-31F9-4EAD-AE59-B29DDB0CF040}">
      <dgm:prSet/>
      <dgm:spPr/>
      <dgm:t>
        <a:bodyPr/>
        <a:lstStyle/>
        <a:p>
          <a:endParaRPr lang="en-US"/>
        </a:p>
      </dgm:t>
    </dgm:pt>
    <dgm:pt modelId="{58AA57F7-77FC-4EC6-8C69-C63AE5C0983E}" type="sibTrans" cxnId="{BAFF08B3-31F9-4EAD-AE59-B29DDB0CF040}">
      <dgm:prSet/>
      <dgm:spPr/>
      <dgm:t>
        <a:bodyPr/>
        <a:lstStyle/>
        <a:p>
          <a:endParaRPr lang="en-US"/>
        </a:p>
      </dgm:t>
    </dgm:pt>
    <dgm:pt modelId="{384C494E-FF74-4F8A-80EB-B146B09AC7C1}">
      <dgm:prSet phldrT="[Text]"/>
      <dgm:spPr/>
      <dgm:t>
        <a:bodyPr/>
        <a:lstStyle/>
        <a:p>
          <a:r>
            <a:rPr lang="en-US" dirty="0"/>
            <a:t>Make forecasts of macroeconomic and fiscal indicators</a:t>
          </a:r>
        </a:p>
      </dgm:t>
    </dgm:pt>
    <dgm:pt modelId="{FFF122C5-AC27-4B18-91F7-699789740F59}" type="parTrans" cxnId="{7C70EC0A-C488-48F7-A3D0-807466D1D8DD}">
      <dgm:prSet/>
      <dgm:spPr/>
      <dgm:t>
        <a:bodyPr/>
        <a:lstStyle/>
        <a:p>
          <a:endParaRPr lang="en-US"/>
        </a:p>
      </dgm:t>
    </dgm:pt>
    <dgm:pt modelId="{5766F26B-63A6-4EC0-AC22-F64D23882D03}" type="sibTrans" cxnId="{7C70EC0A-C488-48F7-A3D0-807466D1D8DD}">
      <dgm:prSet/>
      <dgm:spPr/>
      <dgm:t>
        <a:bodyPr/>
        <a:lstStyle/>
        <a:p>
          <a:endParaRPr lang="en-US"/>
        </a:p>
      </dgm:t>
    </dgm:pt>
    <dgm:pt modelId="{C97347F5-C21F-469B-95B5-6D3AD58FAD65}">
      <dgm:prSet phldrT="[Text]"/>
      <dgm:spPr/>
      <dgm:t>
        <a:bodyPr/>
        <a:lstStyle/>
        <a:p>
          <a:r>
            <a:rPr lang="en-US" dirty="0"/>
            <a:t>Actual outcomes of these indicators and an explanation of the reasons for significant differences between them, if any</a:t>
          </a:r>
        </a:p>
      </dgm:t>
    </dgm:pt>
    <dgm:pt modelId="{0E5442C3-BA36-47A3-81FE-C7F6C25FE2C8}" type="parTrans" cxnId="{D9DE2351-B64F-401F-B3E1-E27F79BCD2F8}">
      <dgm:prSet/>
      <dgm:spPr/>
      <dgm:t>
        <a:bodyPr/>
        <a:lstStyle/>
        <a:p>
          <a:endParaRPr lang="en-US"/>
        </a:p>
      </dgm:t>
    </dgm:pt>
    <dgm:pt modelId="{FA1CB397-384F-42A1-9588-33776328F125}" type="sibTrans" cxnId="{D9DE2351-B64F-401F-B3E1-E27F79BCD2F8}">
      <dgm:prSet/>
      <dgm:spPr/>
      <dgm:t>
        <a:bodyPr/>
        <a:lstStyle/>
        <a:p>
          <a:endParaRPr lang="en-US"/>
        </a:p>
      </dgm:t>
    </dgm:pt>
    <dgm:pt modelId="{54D64CFA-5885-441F-A96D-2E8140A0154E}">
      <dgm:prSet phldrT="[Text]"/>
      <dgm:spPr/>
      <dgm:t>
        <a:bodyPr/>
        <a:lstStyle/>
        <a:p>
          <a:r>
            <a:rPr lang="en-US" dirty="0"/>
            <a:t>Fiscal risk statement; </a:t>
          </a:r>
        </a:p>
      </dgm:t>
    </dgm:pt>
    <dgm:pt modelId="{83750706-7CF0-4C4F-B894-98DCC5BA5F8D}" type="parTrans" cxnId="{CE7B1342-26C1-46DE-88FA-E1A8666613F6}">
      <dgm:prSet/>
      <dgm:spPr/>
      <dgm:t>
        <a:bodyPr/>
        <a:lstStyle/>
        <a:p>
          <a:endParaRPr lang="en-US"/>
        </a:p>
      </dgm:t>
    </dgm:pt>
    <dgm:pt modelId="{27E7217E-97A4-4846-A607-76DEC8D7DE0D}" type="sibTrans" cxnId="{CE7B1342-26C1-46DE-88FA-E1A8666613F6}">
      <dgm:prSet/>
      <dgm:spPr/>
      <dgm:t>
        <a:bodyPr/>
        <a:lstStyle/>
        <a:p>
          <a:endParaRPr lang="en-US"/>
        </a:p>
      </dgm:t>
    </dgm:pt>
    <dgm:pt modelId="{ABF4EE9A-A5B5-4402-80B0-7B4652ACA362}">
      <dgm:prSet phldrT="[Text]"/>
      <dgm:spPr/>
      <dgm:t>
        <a:bodyPr/>
        <a:lstStyle/>
        <a:p>
          <a:r>
            <a:rPr lang="en-US" dirty="0"/>
            <a:t>ceilings on total expenditures details for 3 years</a:t>
          </a:r>
        </a:p>
      </dgm:t>
    </dgm:pt>
    <dgm:pt modelId="{3995C210-B27C-42AF-8988-F83DE2C8F1D8}" type="parTrans" cxnId="{32007026-B3AA-4B1F-A681-9B9B373F3B7F}">
      <dgm:prSet/>
      <dgm:spPr/>
    </dgm:pt>
    <dgm:pt modelId="{16962D9E-2E2D-4B8C-AA36-3F08BC390F26}" type="sibTrans" cxnId="{32007026-B3AA-4B1F-A681-9B9B373F3B7F}">
      <dgm:prSet/>
      <dgm:spPr/>
    </dgm:pt>
    <dgm:pt modelId="{1F95CBFF-0A25-4597-9D3C-E2AE0C554D2B}" type="pres">
      <dgm:prSet presAssocID="{D97F43EC-86B1-4467-8948-6C34E175CE68}" presName="Name0" presStyleCnt="0">
        <dgm:presLayoutVars>
          <dgm:dir/>
          <dgm:animLvl val="lvl"/>
          <dgm:resizeHandles/>
        </dgm:presLayoutVars>
      </dgm:prSet>
      <dgm:spPr/>
      <dgm:t>
        <a:bodyPr/>
        <a:lstStyle/>
        <a:p>
          <a:endParaRPr lang="en-US"/>
        </a:p>
      </dgm:t>
    </dgm:pt>
    <dgm:pt modelId="{EA6B0B2A-E5D8-4746-AEE3-193F084B508F}" type="pres">
      <dgm:prSet presAssocID="{55D585E2-4890-4317-A595-ACFF78B866F9}" presName="linNode" presStyleCnt="0"/>
      <dgm:spPr/>
    </dgm:pt>
    <dgm:pt modelId="{8E0A78D5-4B2E-4AA7-BF95-B9F9B7C53784}" type="pres">
      <dgm:prSet presAssocID="{55D585E2-4890-4317-A595-ACFF78B866F9}" presName="parentShp" presStyleLbl="node1" presStyleIdx="0" presStyleCnt="1" custScaleX="98821" custScaleY="99520">
        <dgm:presLayoutVars>
          <dgm:bulletEnabled val="1"/>
        </dgm:presLayoutVars>
      </dgm:prSet>
      <dgm:spPr/>
      <dgm:t>
        <a:bodyPr/>
        <a:lstStyle/>
        <a:p>
          <a:endParaRPr lang="en-US"/>
        </a:p>
      </dgm:t>
    </dgm:pt>
    <dgm:pt modelId="{BE777FAA-9416-47D0-88E2-7E8D61EB7052}" type="pres">
      <dgm:prSet presAssocID="{55D585E2-4890-4317-A595-ACFF78B866F9}" presName="childShp" presStyleLbl="bgAccFollowNode1" presStyleIdx="0" presStyleCnt="1" custScaleX="177076" custLinFactNeighborX="698" custLinFactNeighborY="0">
        <dgm:presLayoutVars>
          <dgm:bulletEnabled val="1"/>
        </dgm:presLayoutVars>
      </dgm:prSet>
      <dgm:spPr/>
      <dgm:t>
        <a:bodyPr/>
        <a:lstStyle/>
        <a:p>
          <a:endParaRPr lang="en-US"/>
        </a:p>
      </dgm:t>
    </dgm:pt>
  </dgm:ptLst>
  <dgm:cxnLst>
    <dgm:cxn modelId="{F12C67EE-949E-42BC-8C92-8128C877CA72}" type="presOf" srcId="{C97347F5-C21F-469B-95B5-6D3AD58FAD65}" destId="{BE777FAA-9416-47D0-88E2-7E8D61EB7052}" srcOrd="0" destOrd="4" presId="urn:microsoft.com/office/officeart/2005/8/layout/vList6"/>
    <dgm:cxn modelId="{CBC8FE58-E70E-4E16-A111-9F9F0C6FDA47}" type="presOf" srcId="{CC4F28E4-7EF2-4080-9E27-1A946CF92405}" destId="{BE777FAA-9416-47D0-88E2-7E8D61EB7052}" srcOrd="0" destOrd="2" presId="urn:microsoft.com/office/officeart/2005/8/layout/vList6"/>
    <dgm:cxn modelId="{8C3AEEFB-7A5A-4DA8-8D04-D84B6087C17B}" srcId="{55D585E2-4890-4317-A595-ACFF78B866F9}" destId="{CC4F28E4-7EF2-4080-9E27-1A946CF92405}" srcOrd="2" destOrd="0" parTransId="{428E3E8B-2398-4D51-B782-C8A96FFD4088}" sibTransId="{D4FA9AB3-E04B-4DD5-ADDC-EE9838D30C09}"/>
    <dgm:cxn modelId="{E44FBE57-3215-45EB-BB3D-F7A2FF479FEA}" type="presOf" srcId="{384C494E-FF74-4F8A-80EB-B146B09AC7C1}" destId="{BE777FAA-9416-47D0-88E2-7E8D61EB7052}" srcOrd="0" destOrd="3" presId="urn:microsoft.com/office/officeart/2005/8/layout/vList6"/>
    <dgm:cxn modelId="{4C70992A-6060-42C6-9251-A70F8D830BDB}" type="presOf" srcId="{54D64CFA-5885-441F-A96D-2E8140A0154E}" destId="{BE777FAA-9416-47D0-88E2-7E8D61EB7052}" srcOrd="0" destOrd="5" presId="urn:microsoft.com/office/officeart/2005/8/layout/vList6"/>
    <dgm:cxn modelId="{8E662B07-40A3-49E0-8EFE-DCDB14CB2316}" srcId="{D97F43EC-86B1-4467-8948-6C34E175CE68}" destId="{55D585E2-4890-4317-A595-ACFF78B866F9}" srcOrd="0" destOrd="0" parTransId="{2B577C6B-12A6-4606-AF1C-B14DF2591968}" sibTransId="{F2A6DDF1-C051-4F43-8A6C-348713F9DDE3}"/>
    <dgm:cxn modelId="{32007026-B3AA-4B1F-A681-9B9B373F3B7F}" srcId="{55D585E2-4890-4317-A595-ACFF78B866F9}" destId="{ABF4EE9A-A5B5-4402-80B0-7B4652ACA362}" srcOrd="6" destOrd="0" parTransId="{3995C210-B27C-42AF-8988-F83DE2C8F1D8}" sibTransId="{16962D9E-2E2D-4B8C-AA36-3F08BC390F26}"/>
    <dgm:cxn modelId="{116E143B-FB64-432F-8D5C-9B603D2E070C}" type="presOf" srcId="{ABF4EE9A-A5B5-4402-80B0-7B4652ACA362}" destId="{BE777FAA-9416-47D0-88E2-7E8D61EB7052}" srcOrd="0" destOrd="6" presId="urn:microsoft.com/office/officeart/2005/8/layout/vList6"/>
    <dgm:cxn modelId="{D9DE2351-B64F-401F-B3E1-E27F79BCD2F8}" srcId="{55D585E2-4890-4317-A595-ACFF78B866F9}" destId="{C97347F5-C21F-469B-95B5-6D3AD58FAD65}" srcOrd="4" destOrd="0" parTransId="{0E5442C3-BA36-47A3-81FE-C7F6C25FE2C8}" sibTransId="{FA1CB397-384F-42A1-9588-33776328F125}"/>
    <dgm:cxn modelId="{F2C70233-A441-4306-B96D-BD064FF6463F}" type="presOf" srcId="{DA4F3284-F255-484A-A0AD-2BB591E237A8}" destId="{BE777FAA-9416-47D0-88E2-7E8D61EB7052}" srcOrd="0" destOrd="0" presId="urn:microsoft.com/office/officeart/2005/8/layout/vList6"/>
    <dgm:cxn modelId="{7C70EC0A-C488-48F7-A3D0-807466D1D8DD}" srcId="{55D585E2-4890-4317-A595-ACFF78B866F9}" destId="{384C494E-FF74-4F8A-80EB-B146B09AC7C1}" srcOrd="3" destOrd="0" parTransId="{FFF122C5-AC27-4B18-91F7-699789740F59}" sibTransId="{5766F26B-63A6-4EC0-AC22-F64D23882D03}"/>
    <dgm:cxn modelId="{4BF47EFA-BCB7-45FD-B1F4-3CC516196E2D}" type="presOf" srcId="{D97F43EC-86B1-4467-8948-6C34E175CE68}" destId="{1F95CBFF-0A25-4597-9D3C-E2AE0C554D2B}" srcOrd="0" destOrd="0" presId="urn:microsoft.com/office/officeart/2005/8/layout/vList6"/>
    <dgm:cxn modelId="{CE7B1342-26C1-46DE-88FA-E1A8666613F6}" srcId="{55D585E2-4890-4317-A595-ACFF78B866F9}" destId="{54D64CFA-5885-441F-A96D-2E8140A0154E}" srcOrd="5" destOrd="0" parTransId="{83750706-7CF0-4C4F-B894-98DCC5BA5F8D}" sibTransId="{27E7217E-97A4-4846-A607-76DEC8D7DE0D}"/>
    <dgm:cxn modelId="{BAFF08B3-31F9-4EAD-AE59-B29DDB0CF040}" srcId="{55D585E2-4890-4317-A595-ACFF78B866F9}" destId="{FDF2ABF7-CDC6-41A1-B65A-20C2CC584B4B}" srcOrd="1" destOrd="0" parTransId="{A83320CD-C5B5-491F-AF33-F29F519D350E}" sibTransId="{58AA57F7-77FC-4EC6-8C69-C63AE5C0983E}"/>
    <dgm:cxn modelId="{2D325A50-B8E8-4458-A6E1-983E58C93319}" type="presOf" srcId="{FDF2ABF7-CDC6-41A1-B65A-20C2CC584B4B}" destId="{BE777FAA-9416-47D0-88E2-7E8D61EB7052}" srcOrd="0" destOrd="1" presId="urn:microsoft.com/office/officeart/2005/8/layout/vList6"/>
    <dgm:cxn modelId="{5BCE4ADE-3B30-4178-90BA-864A0E7BCFE1}" type="presOf" srcId="{55D585E2-4890-4317-A595-ACFF78B866F9}" destId="{8E0A78D5-4B2E-4AA7-BF95-B9F9B7C53784}" srcOrd="0" destOrd="0" presId="urn:microsoft.com/office/officeart/2005/8/layout/vList6"/>
    <dgm:cxn modelId="{2F2F1B45-1917-44B2-B46D-C176B0CD72CD}" srcId="{55D585E2-4890-4317-A595-ACFF78B866F9}" destId="{DA4F3284-F255-484A-A0AD-2BB591E237A8}" srcOrd="0" destOrd="0" parTransId="{A2677B43-3566-4BCA-8D3E-85E15D318DE9}" sibTransId="{BFDEA140-63B2-478E-93AA-55258110FF24}"/>
    <dgm:cxn modelId="{197D0DF0-35A8-4A53-8DC4-120643C04489}" type="presParOf" srcId="{1F95CBFF-0A25-4597-9D3C-E2AE0C554D2B}" destId="{EA6B0B2A-E5D8-4746-AEE3-193F084B508F}" srcOrd="0" destOrd="0" presId="urn:microsoft.com/office/officeart/2005/8/layout/vList6"/>
    <dgm:cxn modelId="{4F76AACF-87FB-4929-9A81-FA835B6549DD}" type="presParOf" srcId="{EA6B0B2A-E5D8-4746-AEE3-193F084B508F}" destId="{8E0A78D5-4B2E-4AA7-BF95-B9F9B7C53784}" srcOrd="0" destOrd="0" presId="urn:microsoft.com/office/officeart/2005/8/layout/vList6"/>
    <dgm:cxn modelId="{6469BA62-238C-473B-B773-1AA3161177ED}" type="presParOf" srcId="{EA6B0B2A-E5D8-4746-AEE3-193F084B508F}" destId="{BE777FAA-9416-47D0-88E2-7E8D61EB7052}"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97F43EC-86B1-4467-8948-6C34E175CE68}"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55D585E2-4890-4317-A595-ACFF78B866F9}">
      <dgm:prSet phldrT="[Text]" custT="1"/>
      <dgm:spPr/>
      <dgm:t>
        <a:bodyPr/>
        <a:lstStyle/>
        <a:p>
          <a:pPr algn="l"/>
          <a:r>
            <a:rPr lang="en-US" sz="1800" dirty="0"/>
            <a:t>The act requires that Fiscal Strategy Statement laid before Parliament </a:t>
          </a:r>
          <a:r>
            <a:rPr lang="en-US" sz="2800" dirty="0"/>
            <a:t> </a:t>
          </a:r>
        </a:p>
      </dgm:t>
    </dgm:pt>
    <dgm:pt modelId="{2B577C6B-12A6-4606-AF1C-B14DF2591968}" type="parTrans" cxnId="{8E662B07-40A3-49E0-8EFE-DCDB14CB2316}">
      <dgm:prSet/>
      <dgm:spPr/>
      <dgm:t>
        <a:bodyPr/>
        <a:lstStyle/>
        <a:p>
          <a:endParaRPr lang="en-US"/>
        </a:p>
      </dgm:t>
    </dgm:pt>
    <dgm:pt modelId="{F2A6DDF1-C051-4F43-8A6C-348713F9DDE3}" type="sibTrans" cxnId="{8E662B07-40A3-49E0-8EFE-DCDB14CB2316}">
      <dgm:prSet/>
      <dgm:spPr/>
      <dgm:t>
        <a:bodyPr/>
        <a:lstStyle/>
        <a:p>
          <a:endParaRPr lang="en-US"/>
        </a:p>
      </dgm:t>
    </dgm:pt>
    <dgm:pt modelId="{DA4F3284-F255-484A-A0AD-2BB591E237A8}">
      <dgm:prSet phldrT="[Text]"/>
      <dgm:spPr/>
      <dgm:t>
        <a:bodyPr/>
        <a:lstStyle/>
        <a:p>
          <a:pPr marL="171450"/>
          <a:r>
            <a:rPr lang="en-US" dirty="0"/>
            <a:t>Minister shall identify and analyze risks which may have a material effect on the fiscal outlook.</a:t>
          </a:r>
        </a:p>
      </dgm:t>
    </dgm:pt>
    <dgm:pt modelId="{A2677B43-3566-4BCA-8D3E-85E15D318DE9}" type="parTrans" cxnId="{2F2F1B45-1917-44B2-B46D-C176B0CD72CD}">
      <dgm:prSet/>
      <dgm:spPr/>
      <dgm:t>
        <a:bodyPr/>
        <a:lstStyle/>
        <a:p>
          <a:endParaRPr lang="en-US"/>
        </a:p>
      </dgm:t>
    </dgm:pt>
    <dgm:pt modelId="{BFDEA140-63B2-478E-93AA-55258110FF24}" type="sibTrans" cxnId="{2F2F1B45-1917-44B2-B46D-C176B0CD72CD}">
      <dgm:prSet/>
      <dgm:spPr/>
      <dgm:t>
        <a:bodyPr/>
        <a:lstStyle/>
        <a:p>
          <a:endParaRPr lang="en-US"/>
        </a:p>
      </dgm:t>
    </dgm:pt>
    <dgm:pt modelId="{E20D2DC3-131B-408D-A92D-40C04D733B14}">
      <dgm:prSet phldrT="[Text]"/>
      <dgm:spPr/>
      <dgm:t>
        <a:bodyPr/>
        <a:lstStyle/>
        <a:p>
          <a:pPr marL="731520"/>
          <a:r>
            <a:rPr lang="en-US" dirty="0"/>
            <a:t>(a) results of sensitivity analysis based on different assumptions in respect of main macroeconomic and fiscal indicators;</a:t>
          </a:r>
        </a:p>
      </dgm:t>
    </dgm:pt>
    <dgm:pt modelId="{75B81713-3C89-4431-B097-BB7030759407}" type="parTrans" cxnId="{5D9E4E4E-79C1-41DB-9038-BCF37C07F89A}">
      <dgm:prSet/>
      <dgm:spPr/>
      <dgm:t>
        <a:bodyPr/>
        <a:lstStyle/>
        <a:p>
          <a:endParaRPr lang="en-US"/>
        </a:p>
      </dgm:t>
    </dgm:pt>
    <dgm:pt modelId="{9BF872F2-39E7-4C7E-9807-1262E31A10D4}" type="sibTrans" cxnId="{5D9E4E4E-79C1-41DB-9038-BCF37C07F89A}">
      <dgm:prSet/>
      <dgm:spPr/>
      <dgm:t>
        <a:bodyPr/>
        <a:lstStyle/>
        <a:p>
          <a:endParaRPr lang="en-US"/>
        </a:p>
      </dgm:t>
    </dgm:pt>
    <dgm:pt modelId="{D750CBDE-EB03-4E9B-B023-FD2B329B758E}">
      <dgm:prSet phldrT="[Text]"/>
      <dgm:spPr/>
      <dgm:t>
        <a:bodyPr/>
        <a:lstStyle/>
        <a:p>
          <a:pPr marL="731520"/>
          <a:r>
            <a:rPr lang="en-US" dirty="0"/>
            <a:t>(b) information and analysis of existing exposures of entities included in the central government to contingent liabilities, including those arising from guarantees, losses on pending court cases, and any other sources, and to loans and advances</a:t>
          </a:r>
        </a:p>
      </dgm:t>
    </dgm:pt>
    <dgm:pt modelId="{57AAE7B0-5865-44C5-AFD4-4C399AB7B98A}" type="parTrans" cxnId="{FBEC01F3-00C2-4FD8-9E78-8D246EDE4635}">
      <dgm:prSet/>
      <dgm:spPr/>
      <dgm:t>
        <a:bodyPr/>
        <a:lstStyle/>
        <a:p>
          <a:endParaRPr lang="en-US"/>
        </a:p>
      </dgm:t>
    </dgm:pt>
    <dgm:pt modelId="{5000C8CD-351F-4B00-8948-347CE7B70D4E}" type="sibTrans" cxnId="{FBEC01F3-00C2-4FD8-9E78-8D246EDE4635}">
      <dgm:prSet/>
      <dgm:spPr/>
      <dgm:t>
        <a:bodyPr/>
        <a:lstStyle/>
        <a:p>
          <a:endParaRPr lang="en-US"/>
        </a:p>
      </dgm:t>
    </dgm:pt>
    <dgm:pt modelId="{1F95CBFF-0A25-4597-9D3C-E2AE0C554D2B}" type="pres">
      <dgm:prSet presAssocID="{D97F43EC-86B1-4467-8948-6C34E175CE68}" presName="Name0" presStyleCnt="0">
        <dgm:presLayoutVars>
          <dgm:dir/>
          <dgm:animLvl val="lvl"/>
          <dgm:resizeHandles/>
        </dgm:presLayoutVars>
      </dgm:prSet>
      <dgm:spPr/>
      <dgm:t>
        <a:bodyPr/>
        <a:lstStyle/>
        <a:p>
          <a:endParaRPr lang="en-US"/>
        </a:p>
      </dgm:t>
    </dgm:pt>
    <dgm:pt modelId="{EA6B0B2A-E5D8-4746-AEE3-193F084B508F}" type="pres">
      <dgm:prSet presAssocID="{55D585E2-4890-4317-A595-ACFF78B866F9}" presName="linNode" presStyleCnt="0"/>
      <dgm:spPr/>
    </dgm:pt>
    <dgm:pt modelId="{8E0A78D5-4B2E-4AA7-BF95-B9F9B7C53784}" type="pres">
      <dgm:prSet presAssocID="{55D585E2-4890-4317-A595-ACFF78B866F9}" presName="parentShp" presStyleLbl="node1" presStyleIdx="0" presStyleCnt="1" custScaleX="98821" custScaleY="99520">
        <dgm:presLayoutVars>
          <dgm:bulletEnabled val="1"/>
        </dgm:presLayoutVars>
      </dgm:prSet>
      <dgm:spPr/>
      <dgm:t>
        <a:bodyPr/>
        <a:lstStyle/>
        <a:p>
          <a:endParaRPr lang="en-US"/>
        </a:p>
      </dgm:t>
    </dgm:pt>
    <dgm:pt modelId="{BE777FAA-9416-47D0-88E2-7E8D61EB7052}" type="pres">
      <dgm:prSet presAssocID="{55D585E2-4890-4317-A595-ACFF78B866F9}" presName="childShp" presStyleLbl="bgAccFollowNode1" presStyleIdx="0" presStyleCnt="1" custScaleX="216179" custScaleY="100098" custLinFactNeighborX="2955" custLinFactNeighborY="-12657">
        <dgm:presLayoutVars>
          <dgm:bulletEnabled val="1"/>
        </dgm:presLayoutVars>
      </dgm:prSet>
      <dgm:spPr/>
      <dgm:t>
        <a:bodyPr/>
        <a:lstStyle/>
        <a:p>
          <a:endParaRPr lang="en-US"/>
        </a:p>
      </dgm:t>
    </dgm:pt>
  </dgm:ptLst>
  <dgm:cxnLst>
    <dgm:cxn modelId="{8E662B07-40A3-49E0-8EFE-DCDB14CB2316}" srcId="{D97F43EC-86B1-4467-8948-6C34E175CE68}" destId="{55D585E2-4890-4317-A595-ACFF78B866F9}" srcOrd="0" destOrd="0" parTransId="{2B577C6B-12A6-4606-AF1C-B14DF2591968}" sibTransId="{F2A6DDF1-C051-4F43-8A6C-348713F9DDE3}"/>
    <dgm:cxn modelId="{5D9E4E4E-79C1-41DB-9038-BCF37C07F89A}" srcId="{55D585E2-4890-4317-A595-ACFF78B866F9}" destId="{E20D2DC3-131B-408D-A92D-40C04D733B14}" srcOrd="1" destOrd="0" parTransId="{75B81713-3C89-4431-B097-BB7030759407}" sibTransId="{9BF872F2-39E7-4C7E-9807-1262E31A10D4}"/>
    <dgm:cxn modelId="{4BF47EFA-BCB7-45FD-B1F4-3CC516196E2D}" type="presOf" srcId="{D97F43EC-86B1-4467-8948-6C34E175CE68}" destId="{1F95CBFF-0A25-4597-9D3C-E2AE0C554D2B}" srcOrd="0" destOrd="0" presId="urn:microsoft.com/office/officeart/2005/8/layout/vList6"/>
    <dgm:cxn modelId="{10A14DAE-2667-4296-BC31-0E5722E37B63}" type="presOf" srcId="{D750CBDE-EB03-4E9B-B023-FD2B329B758E}" destId="{BE777FAA-9416-47D0-88E2-7E8D61EB7052}" srcOrd="0" destOrd="2" presId="urn:microsoft.com/office/officeart/2005/8/layout/vList6"/>
    <dgm:cxn modelId="{2C7ED755-ABB2-4696-AE37-865A88AEDE1D}" type="presOf" srcId="{E20D2DC3-131B-408D-A92D-40C04D733B14}" destId="{BE777FAA-9416-47D0-88E2-7E8D61EB7052}" srcOrd="0" destOrd="1" presId="urn:microsoft.com/office/officeart/2005/8/layout/vList6"/>
    <dgm:cxn modelId="{2F2F1B45-1917-44B2-B46D-C176B0CD72CD}" srcId="{55D585E2-4890-4317-A595-ACFF78B866F9}" destId="{DA4F3284-F255-484A-A0AD-2BB591E237A8}" srcOrd="0" destOrd="0" parTransId="{A2677B43-3566-4BCA-8D3E-85E15D318DE9}" sibTransId="{BFDEA140-63B2-478E-93AA-55258110FF24}"/>
    <dgm:cxn modelId="{FBEC01F3-00C2-4FD8-9E78-8D246EDE4635}" srcId="{55D585E2-4890-4317-A595-ACFF78B866F9}" destId="{D750CBDE-EB03-4E9B-B023-FD2B329B758E}" srcOrd="2" destOrd="0" parTransId="{57AAE7B0-5865-44C5-AFD4-4C399AB7B98A}" sibTransId="{5000C8CD-351F-4B00-8948-347CE7B70D4E}"/>
    <dgm:cxn modelId="{F2C70233-A441-4306-B96D-BD064FF6463F}" type="presOf" srcId="{DA4F3284-F255-484A-A0AD-2BB591E237A8}" destId="{BE777FAA-9416-47D0-88E2-7E8D61EB7052}" srcOrd="0" destOrd="0" presId="urn:microsoft.com/office/officeart/2005/8/layout/vList6"/>
    <dgm:cxn modelId="{5BCE4ADE-3B30-4178-90BA-864A0E7BCFE1}" type="presOf" srcId="{55D585E2-4890-4317-A595-ACFF78B866F9}" destId="{8E0A78D5-4B2E-4AA7-BF95-B9F9B7C53784}" srcOrd="0" destOrd="0" presId="urn:microsoft.com/office/officeart/2005/8/layout/vList6"/>
    <dgm:cxn modelId="{197D0DF0-35A8-4A53-8DC4-120643C04489}" type="presParOf" srcId="{1F95CBFF-0A25-4597-9D3C-E2AE0C554D2B}" destId="{EA6B0B2A-E5D8-4746-AEE3-193F084B508F}" srcOrd="0" destOrd="0" presId="urn:microsoft.com/office/officeart/2005/8/layout/vList6"/>
    <dgm:cxn modelId="{4F76AACF-87FB-4929-9A81-FA835B6549DD}" type="presParOf" srcId="{EA6B0B2A-E5D8-4746-AEE3-193F084B508F}" destId="{8E0A78D5-4B2E-4AA7-BF95-B9F9B7C53784}" srcOrd="0" destOrd="0" presId="urn:microsoft.com/office/officeart/2005/8/layout/vList6"/>
    <dgm:cxn modelId="{6469BA62-238C-473B-B773-1AA3161177ED}" type="presParOf" srcId="{EA6B0B2A-E5D8-4746-AEE3-193F084B508F}" destId="{BE777FAA-9416-47D0-88E2-7E8D61EB7052}" srcOrd="1" destOrd="0" presId="urn:microsoft.com/office/officeart/2005/8/layout/vList6"/>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97F43EC-86B1-4467-8948-6C34E175CE68}"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55D585E2-4890-4317-A595-ACFF78B866F9}">
      <dgm:prSet phldrT="[Text]" custT="1"/>
      <dgm:spPr/>
      <dgm:t>
        <a:bodyPr/>
        <a:lstStyle/>
        <a:p>
          <a:pPr algn="l"/>
          <a:r>
            <a:rPr lang="en-US" sz="1800" dirty="0"/>
            <a:t>Fiscal Responsibility Act, 2018 </a:t>
          </a:r>
          <a:endParaRPr lang="en-US" sz="2800" dirty="0"/>
        </a:p>
      </dgm:t>
    </dgm:pt>
    <dgm:pt modelId="{2B577C6B-12A6-4606-AF1C-B14DF2591968}" type="parTrans" cxnId="{8E662B07-40A3-49E0-8EFE-DCDB14CB2316}">
      <dgm:prSet/>
      <dgm:spPr/>
      <dgm:t>
        <a:bodyPr/>
        <a:lstStyle/>
        <a:p>
          <a:endParaRPr lang="en-US"/>
        </a:p>
      </dgm:t>
    </dgm:pt>
    <dgm:pt modelId="{F2A6DDF1-C051-4F43-8A6C-348713F9DDE3}" type="sibTrans" cxnId="{8E662B07-40A3-49E0-8EFE-DCDB14CB2316}">
      <dgm:prSet/>
      <dgm:spPr/>
      <dgm:t>
        <a:bodyPr/>
        <a:lstStyle/>
        <a:p>
          <a:endParaRPr lang="en-US"/>
        </a:p>
      </dgm:t>
    </dgm:pt>
    <dgm:pt modelId="{DA4F3284-F255-484A-A0AD-2BB591E237A8}">
      <dgm:prSet phldrT="[Text]"/>
      <dgm:spPr/>
      <dgm:t>
        <a:bodyPr/>
        <a:lstStyle/>
        <a:p>
          <a:pPr marL="171450"/>
          <a:r>
            <a:rPr lang="en-US" dirty="0"/>
            <a:t>Fiscal Responsibility rules  .</a:t>
          </a:r>
        </a:p>
      </dgm:t>
    </dgm:pt>
    <dgm:pt modelId="{A2677B43-3566-4BCA-8D3E-85E15D318DE9}" type="parTrans" cxnId="{2F2F1B45-1917-44B2-B46D-C176B0CD72CD}">
      <dgm:prSet/>
      <dgm:spPr/>
      <dgm:t>
        <a:bodyPr/>
        <a:lstStyle/>
        <a:p>
          <a:endParaRPr lang="en-US"/>
        </a:p>
      </dgm:t>
    </dgm:pt>
    <dgm:pt modelId="{BFDEA140-63B2-478E-93AA-55258110FF24}" type="sibTrans" cxnId="{2F2F1B45-1917-44B2-B46D-C176B0CD72CD}">
      <dgm:prSet/>
      <dgm:spPr/>
      <dgm:t>
        <a:bodyPr/>
        <a:lstStyle/>
        <a:p>
          <a:endParaRPr lang="en-US"/>
        </a:p>
      </dgm:t>
    </dgm:pt>
    <dgm:pt modelId="{E20D2DC3-131B-408D-A92D-40C04D733B14}">
      <dgm:prSet phldrT="[Text]"/>
      <dgm:spPr/>
      <dgm:t>
        <a:bodyPr/>
        <a:lstStyle/>
        <a:p>
          <a:pPr marL="731520"/>
          <a:r>
            <a:rPr lang="en-US" dirty="0"/>
            <a:t>(a) results of sensitivity analysis based on different assumptions in respect of main macroeconomic and fiscal indicators;</a:t>
          </a:r>
        </a:p>
      </dgm:t>
    </dgm:pt>
    <dgm:pt modelId="{9BF872F2-39E7-4C7E-9807-1262E31A10D4}" type="sibTrans" cxnId="{5D9E4E4E-79C1-41DB-9038-BCF37C07F89A}">
      <dgm:prSet/>
      <dgm:spPr/>
      <dgm:t>
        <a:bodyPr/>
        <a:lstStyle/>
        <a:p>
          <a:endParaRPr lang="en-US"/>
        </a:p>
      </dgm:t>
    </dgm:pt>
    <dgm:pt modelId="{75B81713-3C89-4431-B097-BB7030759407}" type="parTrans" cxnId="{5D9E4E4E-79C1-41DB-9038-BCF37C07F89A}">
      <dgm:prSet/>
      <dgm:spPr/>
      <dgm:t>
        <a:bodyPr/>
        <a:lstStyle/>
        <a:p>
          <a:endParaRPr lang="en-US"/>
        </a:p>
      </dgm:t>
    </dgm:pt>
    <dgm:pt modelId="{D750CBDE-EB03-4E9B-B023-FD2B329B758E}">
      <dgm:prSet phldrT="[Text]"/>
      <dgm:spPr/>
      <dgm:t>
        <a:bodyPr/>
        <a:lstStyle/>
        <a:p>
          <a:pPr marL="731520"/>
          <a:r>
            <a:rPr lang="en-US" dirty="0"/>
            <a:t>(b) information and analysis of existing exposures of entities included in the central government to contingent liabilities, including those arising from guarantees, losses on pending court cases, and any other sources, and to loans and advances</a:t>
          </a:r>
        </a:p>
      </dgm:t>
    </dgm:pt>
    <dgm:pt modelId="{5000C8CD-351F-4B00-8948-347CE7B70D4E}" type="sibTrans" cxnId="{FBEC01F3-00C2-4FD8-9E78-8D246EDE4635}">
      <dgm:prSet/>
      <dgm:spPr/>
      <dgm:t>
        <a:bodyPr/>
        <a:lstStyle/>
        <a:p>
          <a:endParaRPr lang="en-US"/>
        </a:p>
      </dgm:t>
    </dgm:pt>
    <dgm:pt modelId="{57AAE7B0-5865-44C5-AFD4-4C399AB7B98A}" type="parTrans" cxnId="{FBEC01F3-00C2-4FD8-9E78-8D246EDE4635}">
      <dgm:prSet/>
      <dgm:spPr/>
      <dgm:t>
        <a:bodyPr/>
        <a:lstStyle/>
        <a:p>
          <a:endParaRPr lang="en-US"/>
        </a:p>
      </dgm:t>
    </dgm:pt>
    <dgm:pt modelId="{1F95CBFF-0A25-4597-9D3C-E2AE0C554D2B}" type="pres">
      <dgm:prSet presAssocID="{D97F43EC-86B1-4467-8948-6C34E175CE68}" presName="Name0" presStyleCnt="0">
        <dgm:presLayoutVars>
          <dgm:dir/>
          <dgm:animLvl val="lvl"/>
          <dgm:resizeHandles/>
        </dgm:presLayoutVars>
      </dgm:prSet>
      <dgm:spPr/>
      <dgm:t>
        <a:bodyPr/>
        <a:lstStyle/>
        <a:p>
          <a:endParaRPr lang="en-US"/>
        </a:p>
      </dgm:t>
    </dgm:pt>
    <dgm:pt modelId="{EA6B0B2A-E5D8-4746-AEE3-193F084B508F}" type="pres">
      <dgm:prSet presAssocID="{55D585E2-4890-4317-A595-ACFF78B866F9}" presName="linNode" presStyleCnt="0"/>
      <dgm:spPr/>
    </dgm:pt>
    <dgm:pt modelId="{8E0A78D5-4B2E-4AA7-BF95-B9F9B7C53784}" type="pres">
      <dgm:prSet presAssocID="{55D585E2-4890-4317-A595-ACFF78B866F9}" presName="parentShp" presStyleLbl="node1" presStyleIdx="0" presStyleCnt="1" custScaleX="98821" custScaleY="99520">
        <dgm:presLayoutVars>
          <dgm:bulletEnabled val="1"/>
        </dgm:presLayoutVars>
      </dgm:prSet>
      <dgm:spPr/>
      <dgm:t>
        <a:bodyPr/>
        <a:lstStyle/>
        <a:p>
          <a:endParaRPr lang="en-US"/>
        </a:p>
      </dgm:t>
    </dgm:pt>
    <dgm:pt modelId="{BE777FAA-9416-47D0-88E2-7E8D61EB7052}" type="pres">
      <dgm:prSet presAssocID="{55D585E2-4890-4317-A595-ACFF78B866F9}" presName="childShp" presStyleLbl="bgAccFollowNode1" presStyleIdx="0" presStyleCnt="1" custScaleX="216179" custScaleY="100098" custLinFactNeighborX="2955" custLinFactNeighborY="-12657">
        <dgm:presLayoutVars>
          <dgm:bulletEnabled val="1"/>
        </dgm:presLayoutVars>
      </dgm:prSet>
      <dgm:spPr/>
      <dgm:t>
        <a:bodyPr/>
        <a:lstStyle/>
        <a:p>
          <a:endParaRPr lang="en-US"/>
        </a:p>
      </dgm:t>
    </dgm:pt>
  </dgm:ptLst>
  <dgm:cxnLst>
    <dgm:cxn modelId="{8E662B07-40A3-49E0-8EFE-DCDB14CB2316}" srcId="{D97F43EC-86B1-4467-8948-6C34E175CE68}" destId="{55D585E2-4890-4317-A595-ACFF78B866F9}" srcOrd="0" destOrd="0" parTransId="{2B577C6B-12A6-4606-AF1C-B14DF2591968}" sibTransId="{F2A6DDF1-C051-4F43-8A6C-348713F9DDE3}"/>
    <dgm:cxn modelId="{5D9E4E4E-79C1-41DB-9038-BCF37C07F89A}" srcId="{55D585E2-4890-4317-A595-ACFF78B866F9}" destId="{E20D2DC3-131B-408D-A92D-40C04D733B14}" srcOrd="1" destOrd="0" parTransId="{75B81713-3C89-4431-B097-BB7030759407}" sibTransId="{9BF872F2-39E7-4C7E-9807-1262E31A10D4}"/>
    <dgm:cxn modelId="{4BF47EFA-BCB7-45FD-B1F4-3CC516196E2D}" type="presOf" srcId="{D97F43EC-86B1-4467-8948-6C34E175CE68}" destId="{1F95CBFF-0A25-4597-9D3C-E2AE0C554D2B}" srcOrd="0" destOrd="0" presId="urn:microsoft.com/office/officeart/2005/8/layout/vList6"/>
    <dgm:cxn modelId="{10A14DAE-2667-4296-BC31-0E5722E37B63}" type="presOf" srcId="{D750CBDE-EB03-4E9B-B023-FD2B329B758E}" destId="{BE777FAA-9416-47D0-88E2-7E8D61EB7052}" srcOrd="0" destOrd="2" presId="urn:microsoft.com/office/officeart/2005/8/layout/vList6"/>
    <dgm:cxn modelId="{2C7ED755-ABB2-4696-AE37-865A88AEDE1D}" type="presOf" srcId="{E20D2DC3-131B-408D-A92D-40C04D733B14}" destId="{BE777FAA-9416-47D0-88E2-7E8D61EB7052}" srcOrd="0" destOrd="1" presId="urn:microsoft.com/office/officeart/2005/8/layout/vList6"/>
    <dgm:cxn modelId="{2F2F1B45-1917-44B2-B46D-C176B0CD72CD}" srcId="{55D585E2-4890-4317-A595-ACFF78B866F9}" destId="{DA4F3284-F255-484A-A0AD-2BB591E237A8}" srcOrd="0" destOrd="0" parTransId="{A2677B43-3566-4BCA-8D3E-85E15D318DE9}" sibTransId="{BFDEA140-63B2-478E-93AA-55258110FF24}"/>
    <dgm:cxn modelId="{FBEC01F3-00C2-4FD8-9E78-8D246EDE4635}" srcId="{55D585E2-4890-4317-A595-ACFF78B866F9}" destId="{D750CBDE-EB03-4E9B-B023-FD2B329B758E}" srcOrd="2" destOrd="0" parTransId="{57AAE7B0-5865-44C5-AFD4-4C399AB7B98A}" sibTransId="{5000C8CD-351F-4B00-8948-347CE7B70D4E}"/>
    <dgm:cxn modelId="{F2C70233-A441-4306-B96D-BD064FF6463F}" type="presOf" srcId="{DA4F3284-F255-484A-A0AD-2BB591E237A8}" destId="{BE777FAA-9416-47D0-88E2-7E8D61EB7052}" srcOrd="0" destOrd="0" presId="urn:microsoft.com/office/officeart/2005/8/layout/vList6"/>
    <dgm:cxn modelId="{5BCE4ADE-3B30-4178-90BA-864A0E7BCFE1}" type="presOf" srcId="{55D585E2-4890-4317-A595-ACFF78B866F9}" destId="{8E0A78D5-4B2E-4AA7-BF95-B9F9B7C53784}" srcOrd="0" destOrd="0" presId="urn:microsoft.com/office/officeart/2005/8/layout/vList6"/>
    <dgm:cxn modelId="{197D0DF0-35A8-4A53-8DC4-120643C04489}" type="presParOf" srcId="{1F95CBFF-0A25-4597-9D3C-E2AE0C554D2B}" destId="{EA6B0B2A-E5D8-4746-AEE3-193F084B508F}" srcOrd="0" destOrd="0" presId="urn:microsoft.com/office/officeart/2005/8/layout/vList6"/>
    <dgm:cxn modelId="{4F76AACF-87FB-4929-9A81-FA835B6549DD}" type="presParOf" srcId="{EA6B0B2A-E5D8-4746-AEE3-193F084B508F}" destId="{8E0A78D5-4B2E-4AA7-BF95-B9F9B7C53784}" srcOrd="0" destOrd="0" presId="urn:microsoft.com/office/officeart/2005/8/layout/vList6"/>
    <dgm:cxn modelId="{6469BA62-238C-473B-B773-1AA3161177ED}" type="presParOf" srcId="{EA6B0B2A-E5D8-4746-AEE3-193F084B508F}" destId="{BE777FAA-9416-47D0-88E2-7E8D61EB7052}" srcOrd="1" destOrd="0" presId="urn:microsoft.com/office/officeart/2005/8/layout/vList6"/>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97F43EC-86B1-4467-8948-6C34E175CE68}"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55D585E2-4890-4317-A595-ACFF78B866F9}">
      <dgm:prSet phldrT="[Text]" custT="1"/>
      <dgm:spPr/>
      <dgm:t>
        <a:bodyPr/>
        <a:lstStyle/>
        <a:p>
          <a:pPr algn="l"/>
          <a:endParaRPr lang="en-US" sz="2000" b="1" dirty="0"/>
        </a:p>
        <a:p>
          <a:pPr algn="l"/>
          <a:r>
            <a:rPr lang="en-US" sz="2000" b="1" dirty="0"/>
            <a:t>Fiscal Management Act 2009</a:t>
          </a:r>
          <a:endParaRPr lang="en-US" sz="1400" b="1" dirty="0"/>
        </a:p>
        <a:p>
          <a:pPr algn="ctr"/>
          <a:r>
            <a:rPr lang="en-US" sz="3000" dirty="0"/>
            <a:t> </a:t>
          </a:r>
        </a:p>
      </dgm:t>
    </dgm:pt>
    <dgm:pt modelId="{2B577C6B-12A6-4606-AF1C-B14DF2591968}" type="parTrans" cxnId="{8E662B07-40A3-49E0-8EFE-DCDB14CB2316}">
      <dgm:prSet/>
      <dgm:spPr/>
      <dgm:t>
        <a:bodyPr/>
        <a:lstStyle/>
        <a:p>
          <a:endParaRPr lang="en-US"/>
        </a:p>
      </dgm:t>
    </dgm:pt>
    <dgm:pt modelId="{F2A6DDF1-C051-4F43-8A6C-348713F9DDE3}" type="sibTrans" cxnId="{8E662B07-40A3-49E0-8EFE-DCDB14CB2316}">
      <dgm:prSet/>
      <dgm:spPr/>
      <dgm:t>
        <a:bodyPr/>
        <a:lstStyle/>
        <a:p>
          <a:endParaRPr lang="en-US"/>
        </a:p>
      </dgm:t>
    </dgm:pt>
    <dgm:pt modelId="{DA4F3284-F255-484A-A0AD-2BB591E237A8}">
      <dgm:prSet phldrT="[Text]" custT="1"/>
      <dgm:spPr/>
      <dgm:t>
        <a:bodyPr/>
        <a:lstStyle/>
        <a:p>
          <a:pPr algn="just"/>
          <a:r>
            <a:rPr lang="en-US" sz="1400" dirty="0"/>
            <a:t>borrowing policy that ensures that public debt is sustainable;</a:t>
          </a:r>
        </a:p>
      </dgm:t>
    </dgm:pt>
    <dgm:pt modelId="{A2677B43-3566-4BCA-8D3E-85E15D318DE9}" type="parTrans" cxnId="{2F2F1B45-1917-44B2-B46D-C176B0CD72CD}">
      <dgm:prSet/>
      <dgm:spPr/>
      <dgm:t>
        <a:bodyPr/>
        <a:lstStyle/>
        <a:p>
          <a:endParaRPr lang="en-US"/>
        </a:p>
      </dgm:t>
    </dgm:pt>
    <dgm:pt modelId="{BFDEA140-63B2-478E-93AA-55258110FF24}" type="sibTrans" cxnId="{2F2F1B45-1917-44B2-B46D-C176B0CD72CD}">
      <dgm:prSet/>
      <dgm:spPr/>
      <dgm:t>
        <a:bodyPr/>
        <a:lstStyle/>
        <a:p>
          <a:endParaRPr lang="en-US"/>
        </a:p>
      </dgm:t>
    </dgm:pt>
    <dgm:pt modelId="{BBCB6250-FE1E-458F-9BD1-73EECA28564B}">
      <dgm:prSet custT="1"/>
      <dgm:spPr/>
      <dgm:t>
        <a:bodyPr/>
        <a:lstStyle/>
        <a:p>
          <a:pPr algn="just"/>
          <a:r>
            <a:rPr lang="en-US" sz="1400" dirty="0"/>
            <a:t>Requirement for  fiscal policy that will achieve and maintain an adequate buffer of the State’s total net worth in the future;</a:t>
          </a:r>
        </a:p>
      </dgm:t>
    </dgm:pt>
    <dgm:pt modelId="{40DC1024-6DDA-44F1-9666-159A89256364}" type="parTrans" cxnId="{2F00DD97-7A95-4D3B-A239-816AD876A649}">
      <dgm:prSet/>
      <dgm:spPr/>
      <dgm:t>
        <a:bodyPr/>
        <a:lstStyle/>
        <a:p>
          <a:endParaRPr lang="en-US"/>
        </a:p>
      </dgm:t>
    </dgm:pt>
    <dgm:pt modelId="{9EE63CCD-3920-4398-A8E4-24A7DAAF0C8F}" type="sibTrans" cxnId="{2F00DD97-7A95-4D3B-A239-816AD876A649}">
      <dgm:prSet/>
      <dgm:spPr/>
      <dgm:t>
        <a:bodyPr/>
        <a:lstStyle/>
        <a:p>
          <a:endParaRPr lang="en-US"/>
        </a:p>
      </dgm:t>
    </dgm:pt>
    <dgm:pt modelId="{378801D9-3D46-4B55-95B8-9E357D97A118}">
      <dgm:prSet custT="1"/>
      <dgm:spPr/>
      <dgm:t>
        <a:bodyPr/>
        <a:lstStyle/>
        <a:p>
          <a:pPr algn="just"/>
          <a:r>
            <a:rPr lang="en-US" sz="1400" dirty="0"/>
            <a:t>minimization of fiscal risk to the State in respect of guaranteed loans, pension obligations and pending bills;</a:t>
          </a:r>
        </a:p>
      </dgm:t>
    </dgm:pt>
    <dgm:pt modelId="{A6B766D0-B639-4E74-A743-02F1AD5E63C6}" type="parTrans" cxnId="{4C7522B6-4ACB-40A5-BE84-A57525F1D794}">
      <dgm:prSet/>
      <dgm:spPr/>
      <dgm:t>
        <a:bodyPr/>
        <a:lstStyle/>
        <a:p>
          <a:endParaRPr lang="en-US"/>
        </a:p>
      </dgm:t>
    </dgm:pt>
    <dgm:pt modelId="{1E2F1211-9233-4998-A905-27E3E0D7AE97}" type="sibTrans" cxnId="{4C7522B6-4ACB-40A5-BE84-A57525F1D794}">
      <dgm:prSet/>
      <dgm:spPr/>
      <dgm:t>
        <a:bodyPr/>
        <a:lstStyle/>
        <a:p>
          <a:endParaRPr lang="en-US"/>
        </a:p>
      </dgm:t>
    </dgm:pt>
    <dgm:pt modelId="{FC859944-F30E-4096-9F7F-BC44A2ABB844}">
      <dgm:prSet custT="1"/>
      <dgm:spPr/>
      <dgm:t>
        <a:bodyPr/>
        <a:lstStyle/>
        <a:p>
          <a:pPr algn="just"/>
          <a:r>
            <a:rPr lang="en-US" sz="1400" dirty="0"/>
            <a:t>Monthly publication of revenues -  Within twenty-one days after the end of each month</a:t>
          </a:r>
        </a:p>
      </dgm:t>
    </dgm:pt>
    <dgm:pt modelId="{2C3447DB-90AC-49F9-B6E0-E6DA546305BF}" type="parTrans" cxnId="{B76466EF-7B72-43D8-ADCF-DDB63F0DB607}">
      <dgm:prSet/>
      <dgm:spPr/>
      <dgm:t>
        <a:bodyPr/>
        <a:lstStyle/>
        <a:p>
          <a:endParaRPr lang="en-US"/>
        </a:p>
      </dgm:t>
    </dgm:pt>
    <dgm:pt modelId="{0B021634-C01B-4C99-A400-F67979C15119}" type="sibTrans" cxnId="{B76466EF-7B72-43D8-ADCF-DDB63F0DB607}">
      <dgm:prSet/>
      <dgm:spPr/>
      <dgm:t>
        <a:bodyPr/>
        <a:lstStyle/>
        <a:p>
          <a:endParaRPr lang="en-US"/>
        </a:p>
      </dgm:t>
    </dgm:pt>
    <dgm:pt modelId="{1F95CBFF-0A25-4597-9D3C-E2AE0C554D2B}" type="pres">
      <dgm:prSet presAssocID="{D97F43EC-86B1-4467-8948-6C34E175CE68}" presName="Name0" presStyleCnt="0">
        <dgm:presLayoutVars>
          <dgm:dir/>
          <dgm:animLvl val="lvl"/>
          <dgm:resizeHandles/>
        </dgm:presLayoutVars>
      </dgm:prSet>
      <dgm:spPr/>
      <dgm:t>
        <a:bodyPr/>
        <a:lstStyle/>
        <a:p>
          <a:endParaRPr lang="en-US"/>
        </a:p>
      </dgm:t>
    </dgm:pt>
    <dgm:pt modelId="{EA6B0B2A-E5D8-4746-AEE3-193F084B508F}" type="pres">
      <dgm:prSet presAssocID="{55D585E2-4890-4317-A595-ACFF78B866F9}" presName="linNode" presStyleCnt="0"/>
      <dgm:spPr/>
    </dgm:pt>
    <dgm:pt modelId="{8E0A78D5-4B2E-4AA7-BF95-B9F9B7C53784}" type="pres">
      <dgm:prSet presAssocID="{55D585E2-4890-4317-A595-ACFF78B866F9}" presName="parentShp" presStyleLbl="node1" presStyleIdx="0" presStyleCnt="1" custScaleX="98821" custScaleY="82775" custLinFactNeighborX="-915" custLinFactNeighborY="-336">
        <dgm:presLayoutVars>
          <dgm:bulletEnabled val="1"/>
        </dgm:presLayoutVars>
      </dgm:prSet>
      <dgm:spPr/>
      <dgm:t>
        <a:bodyPr/>
        <a:lstStyle/>
        <a:p>
          <a:endParaRPr lang="en-US"/>
        </a:p>
      </dgm:t>
    </dgm:pt>
    <dgm:pt modelId="{BE777FAA-9416-47D0-88E2-7E8D61EB7052}" type="pres">
      <dgm:prSet presAssocID="{55D585E2-4890-4317-A595-ACFF78B866F9}" presName="childShp" presStyleLbl="bgAccFollowNode1" presStyleIdx="0" presStyleCnt="1" custScaleX="177076" custLinFactNeighborX="698" custLinFactNeighborY="0">
        <dgm:presLayoutVars>
          <dgm:bulletEnabled val="1"/>
        </dgm:presLayoutVars>
      </dgm:prSet>
      <dgm:spPr/>
      <dgm:t>
        <a:bodyPr/>
        <a:lstStyle/>
        <a:p>
          <a:endParaRPr lang="en-US"/>
        </a:p>
      </dgm:t>
    </dgm:pt>
  </dgm:ptLst>
  <dgm:cxnLst>
    <dgm:cxn modelId="{B76466EF-7B72-43D8-ADCF-DDB63F0DB607}" srcId="{55D585E2-4890-4317-A595-ACFF78B866F9}" destId="{FC859944-F30E-4096-9F7F-BC44A2ABB844}" srcOrd="3" destOrd="0" parTransId="{2C3447DB-90AC-49F9-B6E0-E6DA546305BF}" sibTransId="{0B021634-C01B-4C99-A400-F67979C15119}"/>
    <dgm:cxn modelId="{CF558B78-906D-4503-9617-197D9A9A8EE1}" type="presOf" srcId="{FC859944-F30E-4096-9F7F-BC44A2ABB844}" destId="{BE777FAA-9416-47D0-88E2-7E8D61EB7052}" srcOrd="0" destOrd="3" presId="urn:microsoft.com/office/officeart/2005/8/layout/vList6"/>
    <dgm:cxn modelId="{5BCE4ADE-3B30-4178-90BA-864A0E7BCFE1}" type="presOf" srcId="{55D585E2-4890-4317-A595-ACFF78B866F9}" destId="{8E0A78D5-4B2E-4AA7-BF95-B9F9B7C53784}" srcOrd="0" destOrd="0" presId="urn:microsoft.com/office/officeart/2005/8/layout/vList6"/>
    <dgm:cxn modelId="{DE48FC4F-B1A2-49C5-A33B-02BFEBD8E25C}" type="presOf" srcId="{BBCB6250-FE1E-458F-9BD1-73EECA28564B}" destId="{BE777FAA-9416-47D0-88E2-7E8D61EB7052}" srcOrd="0" destOrd="1" presId="urn:microsoft.com/office/officeart/2005/8/layout/vList6"/>
    <dgm:cxn modelId="{2F00DD97-7A95-4D3B-A239-816AD876A649}" srcId="{55D585E2-4890-4317-A595-ACFF78B866F9}" destId="{BBCB6250-FE1E-458F-9BD1-73EECA28564B}" srcOrd="1" destOrd="0" parTransId="{40DC1024-6DDA-44F1-9666-159A89256364}" sibTransId="{9EE63CCD-3920-4398-A8E4-24A7DAAF0C8F}"/>
    <dgm:cxn modelId="{2F2F1B45-1917-44B2-B46D-C176B0CD72CD}" srcId="{55D585E2-4890-4317-A595-ACFF78B866F9}" destId="{DA4F3284-F255-484A-A0AD-2BB591E237A8}" srcOrd="0" destOrd="0" parTransId="{A2677B43-3566-4BCA-8D3E-85E15D318DE9}" sibTransId="{BFDEA140-63B2-478E-93AA-55258110FF24}"/>
    <dgm:cxn modelId="{8E662B07-40A3-49E0-8EFE-DCDB14CB2316}" srcId="{D97F43EC-86B1-4467-8948-6C34E175CE68}" destId="{55D585E2-4890-4317-A595-ACFF78B866F9}" srcOrd="0" destOrd="0" parTransId="{2B577C6B-12A6-4606-AF1C-B14DF2591968}" sibTransId="{F2A6DDF1-C051-4F43-8A6C-348713F9DDE3}"/>
    <dgm:cxn modelId="{4C7522B6-4ACB-40A5-BE84-A57525F1D794}" srcId="{55D585E2-4890-4317-A595-ACFF78B866F9}" destId="{378801D9-3D46-4B55-95B8-9E357D97A118}" srcOrd="2" destOrd="0" parTransId="{A6B766D0-B639-4E74-A743-02F1AD5E63C6}" sibTransId="{1E2F1211-9233-4998-A905-27E3E0D7AE97}"/>
    <dgm:cxn modelId="{1AF1465A-DA6A-4118-9E80-445CCA8AE5CB}" type="presOf" srcId="{378801D9-3D46-4B55-95B8-9E357D97A118}" destId="{BE777FAA-9416-47D0-88E2-7E8D61EB7052}" srcOrd="0" destOrd="2" presId="urn:microsoft.com/office/officeart/2005/8/layout/vList6"/>
    <dgm:cxn modelId="{F2C70233-A441-4306-B96D-BD064FF6463F}" type="presOf" srcId="{DA4F3284-F255-484A-A0AD-2BB591E237A8}" destId="{BE777FAA-9416-47D0-88E2-7E8D61EB7052}" srcOrd="0" destOrd="0" presId="urn:microsoft.com/office/officeart/2005/8/layout/vList6"/>
    <dgm:cxn modelId="{4BF47EFA-BCB7-45FD-B1F4-3CC516196E2D}" type="presOf" srcId="{D97F43EC-86B1-4467-8948-6C34E175CE68}" destId="{1F95CBFF-0A25-4597-9D3C-E2AE0C554D2B}" srcOrd="0" destOrd="0" presId="urn:microsoft.com/office/officeart/2005/8/layout/vList6"/>
    <dgm:cxn modelId="{197D0DF0-35A8-4A53-8DC4-120643C04489}" type="presParOf" srcId="{1F95CBFF-0A25-4597-9D3C-E2AE0C554D2B}" destId="{EA6B0B2A-E5D8-4746-AEE3-193F084B508F}" srcOrd="0" destOrd="0" presId="urn:microsoft.com/office/officeart/2005/8/layout/vList6"/>
    <dgm:cxn modelId="{4F76AACF-87FB-4929-9A81-FA835B6549DD}" type="presParOf" srcId="{EA6B0B2A-E5D8-4746-AEE3-193F084B508F}" destId="{8E0A78D5-4B2E-4AA7-BF95-B9F9B7C53784}" srcOrd="0" destOrd="0" presId="urn:microsoft.com/office/officeart/2005/8/layout/vList6"/>
    <dgm:cxn modelId="{6469BA62-238C-473B-B773-1AA3161177ED}" type="presParOf" srcId="{EA6B0B2A-E5D8-4746-AEE3-193F084B508F}" destId="{BE777FAA-9416-47D0-88E2-7E8D61EB7052}" srcOrd="1" destOrd="0" presId="urn:microsoft.com/office/officeart/2005/8/layout/v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97F43EC-86B1-4467-8948-6C34E175CE68}"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29D1A973-6C32-49C5-8C5E-DC3481293516}">
      <dgm:prSet/>
      <dgm:spPr/>
      <dgm:t>
        <a:bodyPr/>
        <a:lstStyle/>
        <a:p>
          <a:r>
            <a:rPr lang="en-US" dirty="0"/>
            <a:t>the macroeconomic and fiscal policies for a specified</a:t>
          </a:r>
        </a:p>
      </dgm:t>
    </dgm:pt>
    <dgm:pt modelId="{AB444D28-D52B-4395-9B86-F878F80170DF}" type="parTrans" cxnId="{A6D24777-233B-40F7-9064-C6E511422B47}">
      <dgm:prSet/>
      <dgm:spPr/>
      <dgm:t>
        <a:bodyPr/>
        <a:lstStyle/>
        <a:p>
          <a:endParaRPr lang="en-US"/>
        </a:p>
      </dgm:t>
    </dgm:pt>
    <dgm:pt modelId="{816217D3-FDCC-49EF-B4B8-6D30BACB1537}" type="sibTrans" cxnId="{A6D24777-233B-40F7-9064-C6E511422B47}">
      <dgm:prSet/>
      <dgm:spPr/>
      <dgm:t>
        <a:bodyPr/>
        <a:lstStyle/>
        <a:p>
          <a:endParaRPr lang="en-US"/>
        </a:p>
      </dgm:t>
    </dgm:pt>
    <dgm:pt modelId="{C2A9BC8E-ECC3-460C-9C8C-C3DD2DA7DB85}">
      <dgm:prSet/>
      <dgm:spPr/>
      <dgm:t>
        <a:bodyPr/>
        <a:lstStyle/>
        <a:p>
          <a:r>
            <a:rPr lang="en-US" dirty="0"/>
            <a:t>targets for overall revenues, total aggregate expenditure and domestic and external borrowing for the succeeding financial year and the medium term;</a:t>
          </a:r>
        </a:p>
      </dgm:t>
    </dgm:pt>
    <dgm:pt modelId="{76971FA3-220D-433F-81E3-DBC58F01BD40}" type="parTrans" cxnId="{1CD59AC8-97BC-4818-B87A-1BCCB0BFFF17}">
      <dgm:prSet/>
      <dgm:spPr/>
      <dgm:t>
        <a:bodyPr/>
        <a:lstStyle/>
        <a:p>
          <a:endParaRPr lang="en-US"/>
        </a:p>
      </dgm:t>
    </dgm:pt>
    <dgm:pt modelId="{68E1721A-3DBD-4AF5-99B0-8F6BF9A9DBAC}" type="sibTrans" cxnId="{1CD59AC8-97BC-4818-B87A-1BCCB0BFFF17}">
      <dgm:prSet/>
      <dgm:spPr/>
      <dgm:t>
        <a:bodyPr/>
        <a:lstStyle/>
        <a:p>
          <a:endParaRPr lang="en-US"/>
        </a:p>
      </dgm:t>
    </dgm:pt>
    <dgm:pt modelId="{DA4F3284-F255-484A-A0AD-2BB591E237A8}">
      <dgm:prSet phldrT="[Text]"/>
      <dgm:spPr/>
      <dgm:t>
        <a:bodyPr/>
        <a:lstStyle/>
        <a:p>
          <a:r>
            <a:rPr lang="en-US" dirty="0"/>
            <a:t>an assessment of the current financial year and the projected state of the economy for the succeeding three years;</a:t>
          </a:r>
        </a:p>
      </dgm:t>
    </dgm:pt>
    <dgm:pt modelId="{BFDEA140-63B2-478E-93AA-55258110FF24}" type="sibTrans" cxnId="{2F2F1B45-1917-44B2-B46D-C176B0CD72CD}">
      <dgm:prSet/>
      <dgm:spPr/>
      <dgm:t>
        <a:bodyPr/>
        <a:lstStyle/>
        <a:p>
          <a:endParaRPr lang="en-US"/>
        </a:p>
      </dgm:t>
    </dgm:pt>
    <dgm:pt modelId="{A2677B43-3566-4BCA-8D3E-85E15D318DE9}" type="parTrans" cxnId="{2F2F1B45-1917-44B2-B46D-C176B0CD72CD}">
      <dgm:prSet/>
      <dgm:spPr/>
      <dgm:t>
        <a:bodyPr/>
        <a:lstStyle/>
        <a:p>
          <a:endParaRPr lang="en-US"/>
        </a:p>
      </dgm:t>
    </dgm:pt>
    <dgm:pt modelId="{55D585E2-4890-4317-A595-ACFF78B866F9}">
      <dgm:prSet phldrT="[Text]" custT="1"/>
      <dgm:spPr/>
      <dgm:t>
        <a:bodyPr/>
        <a:lstStyle/>
        <a:p>
          <a:pPr algn="l"/>
          <a:endParaRPr lang="en-US" sz="2000" b="1" dirty="0"/>
        </a:p>
        <a:p>
          <a:pPr algn="l"/>
          <a:r>
            <a:rPr lang="en-US" sz="2000" b="1" dirty="0"/>
            <a:t>Fiscal Management Act 2009</a:t>
          </a:r>
          <a:endParaRPr lang="en-US" sz="1400" b="1" dirty="0"/>
        </a:p>
        <a:p>
          <a:pPr algn="ctr"/>
          <a:r>
            <a:rPr lang="en-US" sz="3000" dirty="0"/>
            <a:t> </a:t>
          </a:r>
        </a:p>
      </dgm:t>
    </dgm:pt>
    <dgm:pt modelId="{F2A6DDF1-C051-4F43-8A6C-348713F9DDE3}" type="sibTrans" cxnId="{8E662B07-40A3-49E0-8EFE-DCDB14CB2316}">
      <dgm:prSet/>
      <dgm:spPr/>
      <dgm:t>
        <a:bodyPr/>
        <a:lstStyle/>
        <a:p>
          <a:endParaRPr lang="en-US"/>
        </a:p>
      </dgm:t>
    </dgm:pt>
    <dgm:pt modelId="{2B577C6B-12A6-4606-AF1C-B14DF2591968}" type="parTrans" cxnId="{8E662B07-40A3-49E0-8EFE-DCDB14CB2316}">
      <dgm:prSet/>
      <dgm:spPr/>
      <dgm:t>
        <a:bodyPr/>
        <a:lstStyle/>
        <a:p>
          <a:endParaRPr lang="en-US"/>
        </a:p>
      </dgm:t>
    </dgm:pt>
    <dgm:pt modelId="{1F95CBFF-0A25-4597-9D3C-E2AE0C554D2B}" type="pres">
      <dgm:prSet presAssocID="{D97F43EC-86B1-4467-8948-6C34E175CE68}" presName="Name0" presStyleCnt="0">
        <dgm:presLayoutVars>
          <dgm:dir/>
          <dgm:animLvl val="lvl"/>
          <dgm:resizeHandles/>
        </dgm:presLayoutVars>
      </dgm:prSet>
      <dgm:spPr/>
      <dgm:t>
        <a:bodyPr/>
        <a:lstStyle/>
        <a:p>
          <a:endParaRPr lang="en-US"/>
        </a:p>
      </dgm:t>
    </dgm:pt>
    <dgm:pt modelId="{EA6B0B2A-E5D8-4746-AEE3-193F084B508F}" type="pres">
      <dgm:prSet presAssocID="{55D585E2-4890-4317-A595-ACFF78B866F9}" presName="linNode" presStyleCnt="0"/>
      <dgm:spPr/>
    </dgm:pt>
    <dgm:pt modelId="{8E0A78D5-4B2E-4AA7-BF95-B9F9B7C53784}" type="pres">
      <dgm:prSet presAssocID="{55D585E2-4890-4317-A595-ACFF78B866F9}" presName="parentShp" presStyleLbl="node1" presStyleIdx="0" presStyleCnt="1" custScaleX="98821" custScaleY="61983" custLinFactNeighborX="-79" custLinFactNeighborY="-11041">
        <dgm:presLayoutVars>
          <dgm:bulletEnabled val="1"/>
        </dgm:presLayoutVars>
      </dgm:prSet>
      <dgm:spPr/>
      <dgm:t>
        <a:bodyPr/>
        <a:lstStyle/>
        <a:p>
          <a:endParaRPr lang="en-US"/>
        </a:p>
      </dgm:t>
    </dgm:pt>
    <dgm:pt modelId="{BE777FAA-9416-47D0-88E2-7E8D61EB7052}" type="pres">
      <dgm:prSet presAssocID="{55D585E2-4890-4317-A595-ACFF78B866F9}" presName="childShp" presStyleLbl="bgAccFollowNode1" presStyleIdx="0" presStyleCnt="1" custScaleX="177076" custScaleY="81521" custLinFactNeighborX="-751" custLinFactNeighborY="-23913">
        <dgm:presLayoutVars>
          <dgm:bulletEnabled val="1"/>
        </dgm:presLayoutVars>
      </dgm:prSet>
      <dgm:spPr/>
      <dgm:t>
        <a:bodyPr/>
        <a:lstStyle/>
        <a:p>
          <a:endParaRPr lang="en-US"/>
        </a:p>
      </dgm:t>
    </dgm:pt>
  </dgm:ptLst>
  <dgm:cxnLst>
    <dgm:cxn modelId="{8E662B07-40A3-49E0-8EFE-DCDB14CB2316}" srcId="{D97F43EC-86B1-4467-8948-6C34E175CE68}" destId="{55D585E2-4890-4317-A595-ACFF78B866F9}" srcOrd="0" destOrd="0" parTransId="{2B577C6B-12A6-4606-AF1C-B14DF2591968}" sibTransId="{F2A6DDF1-C051-4F43-8A6C-348713F9DDE3}"/>
    <dgm:cxn modelId="{761A3C73-8B3C-4886-9141-9D70F0491E15}" type="presOf" srcId="{29D1A973-6C32-49C5-8C5E-DC3481293516}" destId="{BE777FAA-9416-47D0-88E2-7E8D61EB7052}" srcOrd="0" destOrd="1" presId="urn:microsoft.com/office/officeart/2005/8/layout/vList6"/>
    <dgm:cxn modelId="{4BF47EFA-BCB7-45FD-B1F4-3CC516196E2D}" type="presOf" srcId="{D97F43EC-86B1-4467-8948-6C34E175CE68}" destId="{1F95CBFF-0A25-4597-9D3C-E2AE0C554D2B}" srcOrd="0" destOrd="0" presId="urn:microsoft.com/office/officeart/2005/8/layout/vList6"/>
    <dgm:cxn modelId="{A6D24777-233B-40F7-9064-C6E511422B47}" srcId="{55D585E2-4890-4317-A595-ACFF78B866F9}" destId="{29D1A973-6C32-49C5-8C5E-DC3481293516}" srcOrd="1" destOrd="0" parTransId="{AB444D28-D52B-4395-9B86-F878F80170DF}" sibTransId="{816217D3-FDCC-49EF-B4B8-6D30BACB1537}"/>
    <dgm:cxn modelId="{82AE899F-BE8F-4DF0-8919-62242AA1AC35}" type="presOf" srcId="{C2A9BC8E-ECC3-460C-9C8C-C3DD2DA7DB85}" destId="{BE777FAA-9416-47D0-88E2-7E8D61EB7052}" srcOrd="0" destOrd="2" presId="urn:microsoft.com/office/officeart/2005/8/layout/vList6"/>
    <dgm:cxn modelId="{2F2F1B45-1917-44B2-B46D-C176B0CD72CD}" srcId="{55D585E2-4890-4317-A595-ACFF78B866F9}" destId="{DA4F3284-F255-484A-A0AD-2BB591E237A8}" srcOrd="0" destOrd="0" parTransId="{A2677B43-3566-4BCA-8D3E-85E15D318DE9}" sibTransId="{BFDEA140-63B2-478E-93AA-55258110FF24}"/>
    <dgm:cxn modelId="{1CD59AC8-97BC-4818-B87A-1BCCB0BFFF17}" srcId="{55D585E2-4890-4317-A595-ACFF78B866F9}" destId="{C2A9BC8E-ECC3-460C-9C8C-C3DD2DA7DB85}" srcOrd="2" destOrd="0" parTransId="{76971FA3-220D-433F-81E3-DBC58F01BD40}" sibTransId="{68E1721A-3DBD-4AF5-99B0-8F6BF9A9DBAC}"/>
    <dgm:cxn modelId="{F2C70233-A441-4306-B96D-BD064FF6463F}" type="presOf" srcId="{DA4F3284-F255-484A-A0AD-2BB591E237A8}" destId="{BE777FAA-9416-47D0-88E2-7E8D61EB7052}" srcOrd="0" destOrd="0" presId="urn:microsoft.com/office/officeart/2005/8/layout/vList6"/>
    <dgm:cxn modelId="{5BCE4ADE-3B30-4178-90BA-864A0E7BCFE1}" type="presOf" srcId="{55D585E2-4890-4317-A595-ACFF78B866F9}" destId="{8E0A78D5-4B2E-4AA7-BF95-B9F9B7C53784}" srcOrd="0" destOrd="0" presId="urn:microsoft.com/office/officeart/2005/8/layout/vList6"/>
    <dgm:cxn modelId="{197D0DF0-35A8-4A53-8DC4-120643C04489}" type="presParOf" srcId="{1F95CBFF-0A25-4597-9D3C-E2AE0C554D2B}" destId="{EA6B0B2A-E5D8-4746-AEE3-193F084B508F}" srcOrd="0" destOrd="0" presId="urn:microsoft.com/office/officeart/2005/8/layout/vList6"/>
    <dgm:cxn modelId="{4F76AACF-87FB-4929-9A81-FA835B6549DD}" type="presParOf" srcId="{EA6B0B2A-E5D8-4746-AEE3-193F084B508F}" destId="{8E0A78D5-4B2E-4AA7-BF95-B9F9B7C53784}" srcOrd="0" destOrd="0" presId="urn:microsoft.com/office/officeart/2005/8/layout/vList6"/>
    <dgm:cxn modelId="{6469BA62-238C-473B-B773-1AA3161177ED}" type="presParOf" srcId="{EA6B0B2A-E5D8-4746-AEE3-193F084B508F}" destId="{BE777FAA-9416-47D0-88E2-7E8D61EB7052}" srcOrd="1" destOrd="0" presId="urn:microsoft.com/office/officeart/2005/8/layout/vList6"/>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97F43EC-86B1-4467-8948-6C34E175CE68}"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55D585E2-4890-4317-A595-ACFF78B866F9}">
      <dgm:prSet phldrT="[Text]" custT="1"/>
      <dgm:spPr/>
      <dgm:t>
        <a:bodyPr/>
        <a:lstStyle/>
        <a:p>
          <a:pPr algn="l"/>
          <a:r>
            <a:rPr lang="en-US" sz="2000" b="1" kern="1200" dirty="0"/>
            <a:t>Public Finance Management Act, 2015 </a:t>
          </a:r>
          <a:r>
            <a:rPr lang="en-US" sz="2000" b="1" kern="1200" dirty="0">
              <a:solidFill>
                <a:prstClr val="white"/>
              </a:solidFill>
              <a:latin typeface="Calibri" panose="020F0502020204030204"/>
              <a:ea typeface="+mn-ea"/>
              <a:cs typeface="+mn-cs"/>
            </a:rPr>
            <a:t>Amended  Public Finance Management</a:t>
          </a:r>
        </a:p>
        <a:p>
          <a:pPr algn="l"/>
          <a:r>
            <a:rPr lang="en-US" sz="1800" b="1" kern="1200" dirty="0">
              <a:solidFill>
                <a:prstClr val="white"/>
              </a:solidFill>
              <a:latin typeface="Calibri" panose="020F0502020204030204"/>
              <a:ea typeface="+mn-ea"/>
              <a:cs typeface="+mn-cs"/>
            </a:rPr>
            <a:t>Statutory Instruments Supplement 17</a:t>
          </a:r>
          <a:r>
            <a:rPr lang="en-US" sz="2000" b="1" kern="1200" dirty="0">
              <a:solidFill>
                <a:prstClr val="white"/>
              </a:solidFill>
              <a:latin typeface="Calibri" panose="020F0502020204030204"/>
              <a:ea typeface="+mn-ea"/>
              <a:cs typeface="+mn-cs"/>
            </a:rPr>
            <a:t> Gazette No. 43, 2016</a:t>
          </a:r>
        </a:p>
        <a:p>
          <a:pPr algn="l"/>
          <a:r>
            <a:rPr lang="en-US" sz="2000" b="1" kern="1200" dirty="0">
              <a:solidFill>
                <a:prstClr val="white"/>
              </a:solidFill>
              <a:latin typeface="Calibri" panose="020F0502020204030204"/>
              <a:ea typeface="+mn-ea"/>
              <a:cs typeface="+mn-cs"/>
            </a:rPr>
            <a:t> (Amendment) Act, 2021</a:t>
          </a:r>
        </a:p>
      </dgm:t>
    </dgm:pt>
    <dgm:pt modelId="{2B577C6B-12A6-4606-AF1C-B14DF2591968}" type="parTrans" cxnId="{8E662B07-40A3-49E0-8EFE-DCDB14CB2316}">
      <dgm:prSet/>
      <dgm:spPr/>
      <dgm:t>
        <a:bodyPr/>
        <a:lstStyle/>
        <a:p>
          <a:endParaRPr lang="en-US"/>
        </a:p>
      </dgm:t>
    </dgm:pt>
    <dgm:pt modelId="{F2A6DDF1-C051-4F43-8A6C-348713F9DDE3}" type="sibTrans" cxnId="{8E662B07-40A3-49E0-8EFE-DCDB14CB2316}">
      <dgm:prSet/>
      <dgm:spPr/>
      <dgm:t>
        <a:bodyPr/>
        <a:lstStyle/>
        <a:p>
          <a:endParaRPr lang="en-US"/>
        </a:p>
      </dgm:t>
    </dgm:pt>
    <dgm:pt modelId="{DA4F3284-F255-484A-A0AD-2BB591E237A8}">
      <dgm:prSet phldrT="[Text]" custT="1"/>
      <dgm:spPr/>
      <dgm:t>
        <a:bodyPr/>
        <a:lstStyle/>
        <a:p>
          <a:r>
            <a:rPr lang="en-US" sz="2400" dirty="0"/>
            <a:t>Mandate fiscal risk statement in the  budget framework</a:t>
          </a:r>
        </a:p>
      </dgm:t>
    </dgm:pt>
    <dgm:pt modelId="{A2677B43-3566-4BCA-8D3E-85E15D318DE9}" type="parTrans" cxnId="{2F2F1B45-1917-44B2-B46D-C176B0CD72CD}">
      <dgm:prSet/>
      <dgm:spPr/>
      <dgm:t>
        <a:bodyPr/>
        <a:lstStyle/>
        <a:p>
          <a:endParaRPr lang="en-US"/>
        </a:p>
      </dgm:t>
    </dgm:pt>
    <dgm:pt modelId="{BFDEA140-63B2-478E-93AA-55258110FF24}" type="sibTrans" cxnId="{2F2F1B45-1917-44B2-B46D-C176B0CD72CD}">
      <dgm:prSet/>
      <dgm:spPr/>
      <dgm:t>
        <a:bodyPr/>
        <a:lstStyle/>
        <a:p>
          <a:endParaRPr lang="en-US"/>
        </a:p>
      </dgm:t>
    </dgm:pt>
    <dgm:pt modelId="{93E88E06-AFE8-45D2-B34F-8BB31487AFD8}">
      <dgm:prSet phldrT="[Text]" custT="1"/>
      <dgm:spPr/>
      <dgm:t>
        <a:bodyPr/>
        <a:lstStyle/>
        <a:p>
          <a:r>
            <a:rPr lang="en-US" sz="2400" dirty="0"/>
            <a:t>shall have a statement of the main sources of risk to the fiscal objectives of Government and  qualified estimation of the fiscal impact of these risks including the following: </a:t>
          </a:r>
        </a:p>
      </dgm:t>
    </dgm:pt>
    <dgm:pt modelId="{7DDB3617-C0A6-44F8-8428-7EC1BE1A065C}" type="parTrans" cxnId="{875BD0BD-33B1-449C-96DD-4CED219C6B59}">
      <dgm:prSet/>
      <dgm:spPr/>
      <dgm:t>
        <a:bodyPr/>
        <a:lstStyle/>
        <a:p>
          <a:endParaRPr lang="en-US"/>
        </a:p>
      </dgm:t>
    </dgm:pt>
    <dgm:pt modelId="{7C6D9F2F-A51B-4CEF-9C40-19B0C6D33739}" type="sibTrans" cxnId="{875BD0BD-33B1-449C-96DD-4CED219C6B59}">
      <dgm:prSet/>
      <dgm:spPr/>
      <dgm:t>
        <a:bodyPr/>
        <a:lstStyle/>
        <a:p>
          <a:endParaRPr lang="en-US"/>
        </a:p>
      </dgm:t>
    </dgm:pt>
    <dgm:pt modelId="{6FF7DAEE-DEE5-4864-967D-7921794E1A10}">
      <dgm:prSet phldrT="[Text]" custT="1"/>
      <dgm:spPr/>
      <dgm:t>
        <a:bodyPr/>
        <a:lstStyle/>
        <a:p>
          <a:endParaRPr lang="en-US" sz="300" dirty="0"/>
        </a:p>
      </dgm:t>
    </dgm:pt>
    <dgm:pt modelId="{ACE6F7B4-B3FA-4CCF-B748-38C84E98C886}" type="parTrans" cxnId="{E28A9BC7-B085-411B-A52F-F41F754ABE2E}">
      <dgm:prSet/>
      <dgm:spPr/>
      <dgm:t>
        <a:bodyPr/>
        <a:lstStyle/>
        <a:p>
          <a:endParaRPr lang="en-US"/>
        </a:p>
      </dgm:t>
    </dgm:pt>
    <dgm:pt modelId="{DD66E040-06D7-4251-B6F0-BA55618371FE}" type="sibTrans" cxnId="{E28A9BC7-B085-411B-A52F-F41F754ABE2E}">
      <dgm:prSet/>
      <dgm:spPr/>
      <dgm:t>
        <a:bodyPr/>
        <a:lstStyle/>
        <a:p>
          <a:endParaRPr lang="en-US"/>
        </a:p>
      </dgm:t>
    </dgm:pt>
    <dgm:pt modelId="{496D029B-362F-4835-815D-7A3EE6E7D736}">
      <dgm:prSet phldrT="[Text]" custT="1"/>
      <dgm:spPr/>
      <dgm:t>
        <a:bodyPr/>
        <a:lstStyle/>
        <a:p>
          <a:endParaRPr lang="en-US" sz="300" dirty="0"/>
        </a:p>
      </dgm:t>
    </dgm:pt>
    <dgm:pt modelId="{E1A04230-3EA4-4D1E-91EB-87894493E9CE}" type="parTrans" cxnId="{BF834B60-2DF8-487C-92DC-D112E4BD0B7C}">
      <dgm:prSet/>
      <dgm:spPr/>
      <dgm:t>
        <a:bodyPr/>
        <a:lstStyle/>
        <a:p>
          <a:endParaRPr lang="en-US"/>
        </a:p>
      </dgm:t>
    </dgm:pt>
    <dgm:pt modelId="{3159CEF3-82E9-4A13-B714-E05E9D647713}" type="sibTrans" cxnId="{BF834B60-2DF8-487C-92DC-D112E4BD0B7C}">
      <dgm:prSet/>
      <dgm:spPr/>
      <dgm:t>
        <a:bodyPr/>
        <a:lstStyle/>
        <a:p>
          <a:endParaRPr lang="en-US"/>
        </a:p>
      </dgm:t>
    </dgm:pt>
    <dgm:pt modelId="{9E9F8D5A-32AF-4515-96DD-469B9FA60D9C}">
      <dgm:prSet phldrT="[Text]" custT="1"/>
      <dgm:spPr/>
      <dgm:t>
        <a:bodyPr/>
        <a:lstStyle/>
        <a:p>
          <a:endParaRPr lang="en-US" sz="300" dirty="0"/>
        </a:p>
      </dgm:t>
    </dgm:pt>
    <dgm:pt modelId="{5FF7D5D9-1C2A-41AE-BB2B-A126AF122A73}" type="parTrans" cxnId="{C0025D0B-F684-45DE-AAFF-27E3BE9E0F01}">
      <dgm:prSet/>
      <dgm:spPr/>
      <dgm:t>
        <a:bodyPr/>
        <a:lstStyle/>
        <a:p>
          <a:endParaRPr lang="en-US"/>
        </a:p>
      </dgm:t>
    </dgm:pt>
    <dgm:pt modelId="{2B9A6156-3923-4CE7-AA31-AFF01749C756}" type="sibTrans" cxnId="{C0025D0B-F684-45DE-AAFF-27E3BE9E0F01}">
      <dgm:prSet/>
      <dgm:spPr/>
      <dgm:t>
        <a:bodyPr/>
        <a:lstStyle/>
        <a:p>
          <a:endParaRPr lang="en-US"/>
        </a:p>
      </dgm:t>
    </dgm:pt>
    <dgm:pt modelId="{9DB2DD7F-4628-4690-8203-695913AC8D66}">
      <dgm:prSet phldrT="[Text]" custT="1"/>
      <dgm:spPr/>
      <dgm:t>
        <a:bodyPr/>
        <a:lstStyle/>
        <a:p>
          <a:endParaRPr lang="en-US" sz="300" dirty="0"/>
        </a:p>
      </dgm:t>
    </dgm:pt>
    <dgm:pt modelId="{9DF244BA-E5F6-46B0-8503-9063F4283D3F}" type="parTrans" cxnId="{2AEE308B-9FBB-4510-B0D9-D7AC5FECD8C0}">
      <dgm:prSet/>
      <dgm:spPr/>
      <dgm:t>
        <a:bodyPr/>
        <a:lstStyle/>
        <a:p>
          <a:endParaRPr lang="en-US"/>
        </a:p>
      </dgm:t>
    </dgm:pt>
    <dgm:pt modelId="{D138CA33-BCBB-4520-9756-07E94596867D}" type="sibTrans" cxnId="{2AEE308B-9FBB-4510-B0D9-D7AC5FECD8C0}">
      <dgm:prSet/>
      <dgm:spPr/>
      <dgm:t>
        <a:bodyPr/>
        <a:lstStyle/>
        <a:p>
          <a:endParaRPr lang="en-US"/>
        </a:p>
      </dgm:t>
    </dgm:pt>
    <dgm:pt modelId="{1021674A-E7CD-4732-88D2-72B9E34B95A7}">
      <dgm:prSet phldrT="[Text]" custT="1"/>
      <dgm:spPr/>
      <dgm:t>
        <a:bodyPr/>
        <a:lstStyle/>
        <a:p>
          <a:endParaRPr lang="en-US" sz="300" dirty="0"/>
        </a:p>
      </dgm:t>
    </dgm:pt>
    <dgm:pt modelId="{856CA568-34CF-45F5-B3E1-6242E69EF5D6}" type="parTrans" cxnId="{F42E5869-CE9A-469F-8B1B-EE237A9DB006}">
      <dgm:prSet/>
      <dgm:spPr/>
      <dgm:t>
        <a:bodyPr/>
        <a:lstStyle/>
        <a:p>
          <a:endParaRPr lang="en-US"/>
        </a:p>
      </dgm:t>
    </dgm:pt>
    <dgm:pt modelId="{3FD86B8F-6225-45CB-9820-13F571A72240}" type="sibTrans" cxnId="{F42E5869-CE9A-469F-8B1B-EE237A9DB006}">
      <dgm:prSet/>
      <dgm:spPr/>
      <dgm:t>
        <a:bodyPr/>
        <a:lstStyle/>
        <a:p>
          <a:endParaRPr lang="en-US"/>
        </a:p>
      </dgm:t>
    </dgm:pt>
    <dgm:pt modelId="{1F95CBFF-0A25-4597-9D3C-E2AE0C554D2B}" type="pres">
      <dgm:prSet presAssocID="{D97F43EC-86B1-4467-8948-6C34E175CE68}" presName="Name0" presStyleCnt="0">
        <dgm:presLayoutVars>
          <dgm:dir/>
          <dgm:animLvl val="lvl"/>
          <dgm:resizeHandles/>
        </dgm:presLayoutVars>
      </dgm:prSet>
      <dgm:spPr/>
      <dgm:t>
        <a:bodyPr/>
        <a:lstStyle/>
        <a:p>
          <a:endParaRPr lang="en-US"/>
        </a:p>
      </dgm:t>
    </dgm:pt>
    <dgm:pt modelId="{EA6B0B2A-E5D8-4746-AEE3-193F084B508F}" type="pres">
      <dgm:prSet presAssocID="{55D585E2-4890-4317-A595-ACFF78B866F9}" presName="linNode" presStyleCnt="0"/>
      <dgm:spPr/>
    </dgm:pt>
    <dgm:pt modelId="{8E0A78D5-4B2E-4AA7-BF95-B9F9B7C53784}" type="pres">
      <dgm:prSet presAssocID="{55D585E2-4890-4317-A595-ACFF78B866F9}" presName="parentShp" presStyleLbl="node1" presStyleIdx="0" presStyleCnt="1" custScaleX="87771" custScaleY="88750">
        <dgm:presLayoutVars>
          <dgm:bulletEnabled val="1"/>
        </dgm:presLayoutVars>
      </dgm:prSet>
      <dgm:spPr/>
      <dgm:t>
        <a:bodyPr/>
        <a:lstStyle/>
        <a:p>
          <a:endParaRPr lang="en-US"/>
        </a:p>
      </dgm:t>
    </dgm:pt>
    <dgm:pt modelId="{BE777FAA-9416-47D0-88E2-7E8D61EB7052}" type="pres">
      <dgm:prSet presAssocID="{55D585E2-4890-4317-A595-ACFF78B866F9}" presName="childShp" presStyleLbl="bgAccFollowNode1" presStyleIdx="0" presStyleCnt="1" custScaleX="177076" custLinFactNeighborX="698" custLinFactNeighborY="0">
        <dgm:presLayoutVars>
          <dgm:bulletEnabled val="1"/>
        </dgm:presLayoutVars>
      </dgm:prSet>
      <dgm:spPr/>
      <dgm:t>
        <a:bodyPr/>
        <a:lstStyle/>
        <a:p>
          <a:endParaRPr lang="en-US"/>
        </a:p>
      </dgm:t>
    </dgm:pt>
  </dgm:ptLst>
  <dgm:cxnLst>
    <dgm:cxn modelId="{E1EC3A1A-D233-44D6-ACD4-0E4D6F49A805}" type="presOf" srcId="{1021674A-E7CD-4732-88D2-72B9E34B95A7}" destId="{BE777FAA-9416-47D0-88E2-7E8D61EB7052}" srcOrd="0" destOrd="3" presId="urn:microsoft.com/office/officeart/2005/8/layout/vList6"/>
    <dgm:cxn modelId="{875BD0BD-33B1-449C-96DD-4CED219C6B59}" srcId="{55D585E2-4890-4317-A595-ACFF78B866F9}" destId="{93E88E06-AFE8-45D2-B34F-8BB31487AFD8}" srcOrd="6" destOrd="0" parTransId="{7DDB3617-C0A6-44F8-8428-7EC1BE1A065C}" sibTransId="{7C6D9F2F-A51B-4CEF-9C40-19B0C6D33739}"/>
    <dgm:cxn modelId="{BDB6A0CF-5DED-4EFD-9B2E-9D33F9A38913}" type="presOf" srcId="{9E9F8D5A-32AF-4515-96DD-469B9FA60D9C}" destId="{BE777FAA-9416-47D0-88E2-7E8D61EB7052}" srcOrd="0" destOrd="1" presId="urn:microsoft.com/office/officeart/2005/8/layout/vList6"/>
    <dgm:cxn modelId="{E28A9BC7-B085-411B-A52F-F41F754ABE2E}" srcId="{55D585E2-4890-4317-A595-ACFF78B866F9}" destId="{6FF7DAEE-DEE5-4864-967D-7921794E1A10}" srcOrd="4" destOrd="0" parTransId="{ACE6F7B4-B3FA-4CCF-B748-38C84E98C886}" sibTransId="{DD66E040-06D7-4251-B6F0-BA55618371FE}"/>
    <dgm:cxn modelId="{F42E5869-CE9A-469F-8B1B-EE237A9DB006}" srcId="{55D585E2-4890-4317-A595-ACFF78B866F9}" destId="{1021674A-E7CD-4732-88D2-72B9E34B95A7}" srcOrd="3" destOrd="0" parTransId="{856CA568-34CF-45F5-B3E1-6242E69EF5D6}" sibTransId="{3FD86B8F-6225-45CB-9820-13F571A72240}"/>
    <dgm:cxn modelId="{8E662B07-40A3-49E0-8EFE-DCDB14CB2316}" srcId="{D97F43EC-86B1-4467-8948-6C34E175CE68}" destId="{55D585E2-4890-4317-A595-ACFF78B866F9}" srcOrd="0" destOrd="0" parTransId="{2B577C6B-12A6-4606-AF1C-B14DF2591968}" sibTransId="{F2A6DDF1-C051-4F43-8A6C-348713F9DDE3}"/>
    <dgm:cxn modelId="{70F0C784-3B0A-4B7A-AA3C-2BAF2F58F09D}" type="presOf" srcId="{93E88E06-AFE8-45D2-B34F-8BB31487AFD8}" destId="{BE777FAA-9416-47D0-88E2-7E8D61EB7052}" srcOrd="0" destOrd="6" presId="urn:microsoft.com/office/officeart/2005/8/layout/vList6"/>
    <dgm:cxn modelId="{57BCA87A-05BD-453F-855D-CD024DBBF880}" type="presOf" srcId="{496D029B-362F-4835-815D-7A3EE6E7D736}" destId="{BE777FAA-9416-47D0-88E2-7E8D61EB7052}" srcOrd="0" destOrd="0" presId="urn:microsoft.com/office/officeart/2005/8/layout/vList6"/>
    <dgm:cxn modelId="{2AEE308B-9FBB-4510-B0D9-D7AC5FECD8C0}" srcId="{55D585E2-4890-4317-A595-ACFF78B866F9}" destId="{9DB2DD7F-4628-4690-8203-695913AC8D66}" srcOrd="2" destOrd="0" parTransId="{9DF244BA-E5F6-46B0-8503-9063F4283D3F}" sibTransId="{D138CA33-BCBB-4520-9756-07E94596867D}"/>
    <dgm:cxn modelId="{BF834B60-2DF8-487C-92DC-D112E4BD0B7C}" srcId="{55D585E2-4890-4317-A595-ACFF78B866F9}" destId="{496D029B-362F-4835-815D-7A3EE6E7D736}" srcOrd="0" destOrd="0" parTransId="{E1A04230-3EA4-4D1E-91EB-87894493E9CE}" sibTransId="{3159CEF3-82E9-4A13-B714-E05E9D647713}"/>
    <dgm:cxn modelId="{C0025D0B-F684-45DE-AAFF-27E3BE9E0F01}" srcId="{55D585E2-4890-4317-A595-ACFF78B866F9}" destId="{9E9F8D5A-32AF-4515-96DD-469B9FA60D9C}" srcOrd="1" destOrd="0" parTransId="{5FF7D5D9-1C2A-41AE-BB2B-A126AF122A73}" sibTransId="{2B9A6156-3923-4CE7-AA31-AFF01749C756}"/>
    <dgm:cxn modelId="{F2C70233-A441-4306-B96D-BD064FF6463F}" type="presOf" srcId="{DA4F3284-F255-484A-A0AD-2BB591E237A8}" destId="{BE777FAA-9416-47D0-88E2-7E8D61EB7052}" srcOrd="0" destOrd="5" presId="urn:microsoft.com/office/officeart/2005/8/layout/vList6"/>
    <dgm:cxn modelId="{A33625F3-98CD-4171-AFAD-0B19C5BE2ACB}" type="presOf" srcId="{9DB2DD7F-4628-4690-8203-695913AC8D66}" destId="{BE777FAA-9416-47D0-88E2-7E8D61EB7052}" srcOrd="0" destOrd="2" presId="urn:microsoft.com/office/officeart/2005/8/layout/vList6"/>
    <dgm:cxn modelId="{4BF47EFA-BCB7-45FD-B1F4-3CC516196E2D}" type="presOf" srcId="{D97F43EC-86B1-4467-8948-6C34E175CE68}" destId="{1F95CBFF-0A25-4597-9D3C-E2AE0C554D2B}" srcOrd="0" destOrd="0" presId="urn:microsoft.com/office/officeart/2005/8/layout/vList6"/>
    <dgm:cxn modelId="{1489BE72-1B0D-4282-9995-C73C6E042510}" type="presOf" srcId="{6FF7DAEE-DEE5-4864-967D-7921794E1A10}" destId="{BE777FAA-9416-47D0-88E2-7E8D61EB7052}" srcOrd="0" destOrd="4" presId="urn:microsoft.com/office/officeart/2005/8/layout/vList6"/>
    <dgm:cxn modelId="{5BCE4ADE-3B30-4178-90BA-864A0E7BCFE1}" type="presOf" srcId="{55D585E2-4890-4317-A595-ACFF78B866F9}" destId="{8E0A78D5-4B2E-4AA7-BF95-B9F9B7C53784}" srcOrd="0" destOrd="0" presId="urn:microsoft.com/office/officeart/2005/8/layout/vList6"/>
    <dgm:cxn modelId="{2F2F1B45-1917-44B2-B46D-C176B0CD72CD}" srcId="{55D585E2-4890-4317-A595-ACFF78B866F9}" destId="{DA4F3284-F255-484A-A0AD-2BB591E237A8}" srcOrd="5" destOrd="0" parTransId="{A2677B43-3566-4BCA-8D3E-85E15D318DE9}" sibTransId="{BFDEA140-63B2-478E-93AA-55258110FF24}"/>
    <dgm:cxn modelId="{197D0DF0-35A8-4A53-8DC4-120643C04489}" type="presParOf" srcId="{1F95CBFF-0A25-4597-9D3C-E2AE0C554D2B}" destId="{EA6B0B2A-E5D8-4746-AEE3-193F084B508F}" srcOrd="0" destOrd="0" presId="urn:microsoft.com/office/officeart/2005/8/layout/vList6"/>
    <dgm:cxn modelId="{4F76AACF-87FB-4929-9A81-FA835B6549DD}" type="presParOf" srcId="{EA6B0B2A-E5D8-4746-AEE3-193F084B508F}" destId="{8E0A78D5-4B2E-4AA7-BF95-B9F9B7C53784}" srcOrd="0" destOrd="0" presId="urn:microsoft.com/office/officeart/2005/8/layout/vList6"/>
    <dgm:cxn modelId="{6469BA62-238C-473B-B773-1AA3161177ED}" type="presParOf" srcId="{EA6B0B2A-E5D8-4746-AEE3-193F084B508F}" destId="{BE777FAA-9416-47D0-88E2-7E8D61EB7052}"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386089-80F4-400F-A005-A337FFAA3142}">
      <dsp:nvSpPr>
        <dsp:cNvPr id="0" name=""/>
        <dsp:cNvSpPr/>
      </dsp:nvSpPr>
      <dsp:spPr>
        <a:xfrm>
          <a:off x="3618696" y="4466724"/>
          <a:ext cx="2059007" cy="2059007"/>
        </a:xfrm>
        <a:prstGeom prst="ellipse">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a:latin typeface="Tahoma" panose="020B0604030504040204" pitchFamily="34" charset="0"/>
              <a:ea typeface="Tahoma" panose="020B0604030504040204" pitchFamily="34" charset="0"/>
              <a:cs typeface="Tahoma" panose="020B0604030504040204" pitchFamily="34" charset="0"/>
            </a:rPr>
            <a:t>Outline of the Presentation</a:t>
          </a:r>
          <a:endParaRPr lang="en-US" altLang="en-US" sz="2000" i="0" kern="1200" dirty="0"/>
        </a:p>
      </dsp:txBody>
      <dsp:txXfrm>
        <a:off x="3920231" y="4768259"/>
        <a:ext cx="1455937" cy="1455937"/>
      </dsp:txXfrm>
    </dsp:sp>
    <dsp:sp modelId="{72048F7E-51AC-4C55-A143-3972CE39E5FF}">
      <dsp:nvSpPr>
        <dsp:cNvPr id="0" name=""/>
        <dsp:cNvSpPr/>
      </dsp:nvSpPr>
      <dsp:spPr>
        <a:xfrm rot="10800000">
          <a:off x="724383" y="5202819"/>
          <a:ext cx="2735125" cy="586817"/>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4B1ED46F-FAD1-4751-8073-F92431AC9E16}">
      <dsp:nvSpPr>
        <dsp:cNvPr id="0" name=""/>
        <dsp:cNvSpPr/>
      </dsp:nvSpPr>
      <dsp:spPr>
        <a:xfrm>
          <a:off x="3730" y="4919706"/>
          <a:ext cx="1441305" cy="1153044"/>
        </a:xfrm>
        <a:prstGeom prst="roundRect">
          <a:avLst>
            <a:gd name="adj" fmla="val 10000"/>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955" tIns="20955" rIns="20955" bIns="20955" numCol="1" spcCol="1270" anchor="ctr" anchorCtr="0">
          <a:noAutofit/>
        </a:bodyPr>
        <a:lstStyle/>
        <a:p>
          <a:pPr lvl="0" algn="ctr" defTabSz="466725">
            <a:lnSpc>
              <a:spcPct val="90000"/>
            </a:lnSpc>
            <a:spcBef>
              <a:spcPct val="0"/>
            </a:spcBef>
            <a:spcAft>
              <a:spcPct val="35000"/>
            </a:spcAft>
          </a:pPr>
          <a:r>
            <a:rPr lang="en-GB" sz="1050" kern="1200" dirty="0">
              <a:latin typeface="Congenial Black" panose="020F0502020204030204" pitchFamily="2" charset="0"/>
              <a:ea typeface="Tahoma" panose="020B0604030504040204" pitchFamily="34" charset="0"/>
              <a:cs typeface="Tahoma" panose="020B0604030504040204" pitchFamily="34" charset="0"/>
            </a:rPr>
            <a:t>Introduction</a:t>
          </a:r>
        </a:p>
      </dsp:txBody>
      <dsp:txXfrm>
        <a:off x="37502" y="4953478"/>
        <a:ext cx="1373761" cy="1085500"/>
      </dsp:txXfrm>
    </dsp:sp>
    <dsp:sp modelId="{8783E3E9-B5A2-468C-9ECA-B90EB55E5795}">
      <dsp:nvSpPr>
        <dsp:cNvPr id="0" name=""/>
        <dsp:cNvSpPr/>
      </dsp:nvSpPr>
      <dsp:spPr>
        <a:xfrm rot="12342857">
          <a:off x="977531" y="4093702"/>
          <a:ext cx="2735125" cy="586817"/>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2DC84100-4020-48C0-BC02-6C91CFD6A4C4}">
      <dsp:nvSpPr>
        <dsp:cNvPr id="0" name=""/>
        <dsp:cNvSpPr/>
      </dsp:nvSpPr>
      <dsp:spPr>
        <a:xfrm>
          <a:off x="392310" y="3217226"/>
          <a:ext cx="1441305" cy="1153044"/>
        </a:xfrm>
        <a:prstGeom prst="roundRect">
          <a:avLst>
            <a:gd name="adj" fmla="val 10000"/>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66725">
            <a:lnSpc>
              <a:spcPct val="90000"/>
            </a:lnSpc>
            <a:spcBef>
              <a:spcPct val="0"/>
            </a:spcBef>
            <a:spcAft>
              <a:spcPct val="35000"/>
            </a:spcAft>
            <a:buNone/>
          </a:pPr>
          <a:r>
            <a:rPr lang="en-US" sz="1050" kern="1200" dirty="0">
              <a:solidFill>
                <a:prstClr val="black">
                  <a:hueOff val="0"/>
                  <a:satOff val="0"/>
                  <a:lumOff val="0"/>
                  <a:alphaOff val="0"/>
                </a:prstClr>
              </a:solidFill>
              <a:latin typeface="Congenial Black" panose="020F0502020204030204" pitchFamily="2" charset="0"/>
              <a:ea typeface="Tahoma" panose="020B0604030504040204" pitchFamily="34" charset="0"/>
              <a:cs typeface="Tahoma" panose="020B0604030504040204" pitchFamily="34" charset="0"/>
            </a:rPr>
            <a:t>Definition of concept:</a:t>
          </a:r>
        </a:p>
        <a:p>
          <a:pPr marL="0" lvl="0" indent="0" algn="ctr" defTabSz="466725">
            <a:lnSpc>
              <a:spcPct val="90000"/>
            </a:lnSpc>
            <a:spcBef>
              <a:spcPct val="0"/>
            </a:spcBef>
            <a:spcAft>
              <a:spcPct val="35000"/>
            </a:spcAft>
            <a:buNone/>
          </a:pPr>
          <a:r>
            <a:rPr lang="en-US" sz="1050" kern="1200" dirty="0">
              <a:solidFill>
                <a:prstClr val="black">
                  <a:hueOff val="0"/>
                  <a:satOff val="0"/>
                  <a:lumOff val="0"/>
                  <a:alphaOff val="0"/>
                </a:prstClr>
              </a:solidFill>
              <a:latin typeface="Congenial Black" panose="020F0502020204030204" pitchFamily="2" charset="0"/>
              <a:ea typeface="Tahoma" panose="020B0604030504040204" pitchFamily="34" charset="0"/>
              <a:cs typeface="Tahoma" panose="020B0604030504040204" pitchFamily="34" charset="0"/>
            </a:rPr>
            <a:t>Fiscal Risks</a:t>
          </a:r>
        </a:p>
        <a:p>
          <a:pPr marL="0" lvl="0" indent="0" algn="ctr" defTabSz="466725">
            <a:lnSpc>
              <a:spcPct val="90000"/>
            </a:lnSpc>
            <a:spcBef>
              <a:spcPct val="0"/>
            </a:spcBef>
            <a:spcAft>
              <a:spcPct val="35000"/>
            </a:spcAft>
            <a:buNone/>
          </a:pPr>
          <a:r>
            <a:rPr lang="en-US" sz="1050" kern="1200" dirty="0">
              <a:solidFill>
                <a:prstClr val="black">
                  <a:hueOff val="0"/>
                  <a:satOff val="0"/>
                  <a:lumOff val="0"/>
                  <a:alphaOff val="0"/>
                </a:prstClr>
              </a:solidFill>
              <a:latin typeface="Congenial Black" panose="020F0502020204030204" pitchFamily="2" charset="0"/>
              <a:ea typeface="Tahoma" panose="020B0604030504040204" pitchFamily="34" charset="0"/>
              <a:cs typeface="Tahoma" panose="020B0604030504040204" pitchFamily="34" charset="0"/>
            </a:rPr>
            <a:t>Contingent Liabilities</a:t>
          </a:r>
          <a:endParaRPr lang="en-GB" sz="1050" kern="1200" dirty="0">
            <a:solidFill>
              <a:prstClr val="black">
                <a:hueOff val="0"/>
                <a:satOff val="0"/>
                <a:lumOff val="0"/>
                <a:alphaOff val="0"/>
              </a:prstClr>
            </a:solidFill>
            <a:latin typeface="Congenial Black" panose="020F0502020204030204" pitchFamily="2" charset="0"/>
            <a:ea typeface="Tahoma" panose="020B0604030504040204" pitchFamily="34" charset="0"/>
            <a:cs typeface="Tahoma" panose="020B0604030504040204" pitchFamily="34" charset="0"/>
          </a:endParaRPr>
        </a:p>
      </dsp:txBody>
      <dsp:txXfrm>
        <a:off x="426082" y="3250998"/>
        <a:ext cx="1373761" cy="1085500"/>
      </dsp:txXfrm>
    </dsp:sp>
    <dsp:sp modelId="{C6F3BF4B-BE05-463C-933F-DDFAC3DA9CF6}">
      <dsp:nvSpPr>
        <dsp:cNvPr id="0" name=""/>
        <dsp:cNvSpPr/>
      </dsp:nvSpPr>
      <dsp:spPr>
        <a:xfrm rot="13885714">
          <a:off x="1686838" y="3204260"/>
          <a:ext cx="2735125" cy="586817"/>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9F15EB7A-6683-4895-9AB6-6F231B6F5ACE}">
      <dsp:nvSpPr>
        <dsp:cNvPr id="0" name=""/>
        <dsp:cNvSpPr/>
      </dsp:nvSpPr>
      <dsp:spPr>
        <a:xfrm>
          <a:off x="1481087" y="1851942"/>
          <a:ext cx="1441305" cy="1153044"/>
        </a:xfrm>
        <a:prstGeom prst="roundRect">
          <a:avLst>
            <a:gd name="adj" fmla="val 10000"/>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955" tIns="20955" rIns="20955" bIns="20955" numCol="1" spcCol="1270" anchor="ctr" anchorCtr="0">
          <a:noAutofit/>
        </a:bodyPr>
        <a:lstStyle/>
        <a:p>
          <a:pPr lvl="0" algn="ctr" defTabSz="466725">
            <a:lnSpc>
              <a:spcPct val="90000"/>
            </a:lnSpc>
            <a:spcBef>
              <a:spcPct val="0"/>
            </a:spcBef>
            <a:spcAft>
              <a:spcPct val="35000"/>
            </a:spcAft>
          </a:pPr>
          <a:r>
            <a:rPr lang="en-GB" sz="1050" kern="1200" dirty="0">
              <a:solidFill>
                <a:prstClr val="black">
                  <a:hueOff val="0"/>
                  <a:satOff val="0"/>
                  <a:lumOff val="0"/>
                  <a:alphaOff val="0"/>
                </a:prstClr>
              </a:solidFill>
              <a:latin typeface="Congenial Black" panose="020F0502020204030204" pitchFamily="2" charset="0"/>
              <a:ea typeface="Tahoma" panose="020B0604030504040204" pitchFamily="34" charset="0"/>
              <a:cs typeface="Tahoma" panose="020B0604030504040204" pitchFamily="34" charset="0"/>
            </a:rPr>
            <a:t>Why Fiscal Risks Matter &amp; sources of fiscal risk in Africa</a:t>
          </a:r>
        </a:p>
      </dsp:txBody>
      <dsp:txXfrm>
        <a:off x="1514859" y="1885714"/>
        <a:ext cx="1373761" cy="1085500"/>
      </dsp:txXfrm>
    </dsp:sp>
    <dsp:sp modelId="{7FC7619E-BF56-42BA-8BDB-A700A3F8991E}">
      <dsp:nvSpPr>
        <dsp:cNvPr id="0" name=""/>
        <dsp:cNvSpPr/>
      </dsp:nvSpPr>
      <dsp:spPr>
        <a:xfrm rot="15428571">
          <a:off x="2711817" y="2710656"/>
          <a:ext cx="2735125" cy="586817"/>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CE3B73E1-823F-4B12-8A6D-C8B499C3B19D}">
      <dsp:nvSpPr>
        <dsp:cNvPr id="0" name=""/>
        <dsp:cNvSpPr/>
      </dsp:nvSpPr>
      <dsp:spPr>
        <a:xfrm>
          <a:off x="3054416" y="1094267"/>
          <a:ext cx="1441305" cy="1153044"/>
        </a:xfrm>
        <a:prstGeom prst="roundRect">
          <a:avLst>
            <a:gd name="adj" fmla="val 10000"/>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955" tIns="20955" rIns="20955" bIns="20955" numCol="1" spcCol="1270" anchor="ctr" anchorCtr="0">
          <a:noAutofit/>
        </a:bodyPr>
        <a:lstStyle/>
        <a:p>
          <a:pPr lvl="0" algn="ctr" defTabSz="466725">
            <a:lnSpc>
              <a:spcPct val="90000"/>
            </a:lnSpc>
            <a:spcBef>
              <a:spcPct val="0"/>
            </a:spcBef>
            <a:spcAft>
              <a:spcPct val="35000"/>
            </a:spcAft>
          </a:pPr>
          <a:r>
            <a:rPr lang="en-GB" sz="1050" kern="1200" dirty="0">
              <a:solidFill>
                <a:prstClr val="black">
                  <a:hueOff val="0"/>
                  <a:satOff val="0"/>
                  <a:lumOff val="0"/>
                  <a:alphaOff val="0"/>
                </a:prstClr>
              </a:solidFill>
              <a:latin typeface="Congenial Black" panose="020F0502020204030204" pitchFamily="2" charset="0"/>
              <a:ea typeface="Tahoma" panose="020B0604030504040204" pitchFamily="34" charset="0"/>
              <a:cs typeface="Tahoma" panose="020B0604030504040204" pitchFamily="34" charset="0"/>
            </a:rPr>
            <a:t>Fiscal Risk Management Process </a:t>
          </a:r>
        </a:p>
      </dsp:txBody>
      <dsp:txXfrm>
        <a:off x="3088188" y="1128039"/>
        <a:ext cx="1373761" cy="1085500"/>
      </dsp:txXfrm>
    </dsp:sp>
    <dsp:sp modelId="{1DFF3187-7C5F-4FA1-9CF6-CA105378E1A1}">
      <dsp:nvSpPr>
        <dsp:cNvPr id="0" name=""/>
        <dsp:cNvSpPr/>
      </dsp:nvSpPr>
      <dsp:spPr>
        <a:xfrm rot="16971429">
          <a:off x="3849457" y="2710656"/>
          <a:ext cx="2735125" cy="586817"/>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94DEDD2F-7183-4235-AA5F-26E37CF55D96}">
      <dsp:nvSpPr>
        <dsp:cNvPr id="0" name=""/>
        <dsp:cNvSpPr/>
      </dsp:nvSpPr>
      <dsp:spPr>
        <a:xfrm>
          <a:off x="4800678" y="1094267"/>
          <a:ext cx="1441305" cy="1153044"/>
        </a:xfrm>
        <a:prstGeom prst="roundRect">
          <a:avLst>
            <a:gd name="adj" fmla="val 10000"/>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955" tIns="20955" rIns="20955" bIns="20955" numCol="1" spcCol="1270" anchor="ctr" anchorCtr="0">
          <a:noAutofit/>
        </a:bodyPr>
        <a:lstStyle/>
        <a:p>
          <a:pPr marL="0" lvl="0" algn="ctr" defTabSz="466725">
            <a:lnSpc>
              <a:spcPct val="90000"/>
            </a:lnSpc>
            <a:spcBef>
              <a:spcPct val="0"/>
            </a:spcBef>
            <a:spcAft>
              <a:spcPct val="35000"/>
            </a:spcAft>
            <a:buNone/>
          </a:pPr>
          <a:r>
            <a:rPr lang="en-US" sz="1050" kern="1200" dirty="0">
              <a:solidFill>
                <a:prstClr val="black">
                  <a:hueOff val="0"/>
                  <a:satOff val="0"/>
                  <a:lumOff val="0"/>
                  <a:alphaOff val="0"/>
                </a:prstClr>
              </a:solidFill>
              <a:latin typeface="Congenial Black" panose="020F0502020204030204" pitchFamily="2" charset="0"/>
              <a:ea typeface="Tahoma" panose="020B0604030504040204" pitchFamily="34" charset="0"/>
              <a:cs typeface="Tahoma" panose="020B0604030504040204" pitchFamily="34" charset="0"/>
            </a:rPr>
            <a:t>Fiscal Risk management in selected African Countries </a:t>
          </a:r>
          <a:endParaRPr lang="en-GB" sz="1050" kern="1200" dirty="0">
            <a:solidFill>
              <a:prstClr val="black">
                <a:hueOff val="0"/>
                <a:satOff val="0"/>
                <a:lumOff val="0"/>
                <a:alphaOff val="0"/>
              </a:prstClr>
            </a:solidFill>
            <a:latin typeface="Congenial Black" panose="020F0502020204030204" pitchFamily="2" charset="0"/>
            <a:ea typeface="Tahoma" panose="020B0604030504040204" pitchFamily="34" charset="0"/>
            <a:cs typeface="Tahoma" panose="020B0604030504040204" pitchFamily="34" charset="0"/>
          </a:endParaRPr>
        </a:p>
      </dsp:txBody>
      <dsp:txXfrm>
        <a:off x="4834450" y="1128039"/>
        <a:ext cx="1373761" cy="1085500"/>
      </dsp:txXfrm>
    </dsp:sp>
    <dsp:sp modelId="{59D248EB-2CFA-4D65-AF78-45DF2FCBABFC}">
      <dsp:nvSpPr>
        <dsp:cNvPr id="0" name=""/>
        <dsp:cNvSpPr/>
      </dsp:nvSpPr>
      <dsp:spPr>
        <a:xfrm rot="18514286">
          <a:off x="4874435" y="3204260"/>
          <a:ext cx="2735125" cy="586817"/>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E3A0073F-EAF3-443F-BEFE-78F116DB65B3}">
      <dsp:nvSpPr>
        <dsp:cNvPr id="0" name=""/>
        <dsp:cNvSpPr/>
      </dsp:nvSpPr>
      <dsp:spPr>
        <a:xfrm>
          <a:off x="6374007" y="1851942"/>
          <a:ext cx="1441305" cy="1153044"/>
        </a:xfrm>
        <a:prstGeom prst="roundRect">
          <a:avLst>
            <a:gd name="adj" fmla="val 10000"/>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66725">
            <a:lnSpc>
              <a:spcPct val="90000"/>
            </a:lnSpc>
            <a:spcBef>
              <a:spcPct val="0"/>
            </a:spcBef>
            <a:spcAft>
              <a:spcPct val="35000"/>
            </a:spcAft>
            <a:buNone/>
          </a:pPr>
          <a:r>
            <a:rPr lang="en-GB" sz="1050" kern="1200" dirty="0">
              <a:solidFill>
                <a:prstClr val="black">
                  <a:hueOff val="0"/>
                  <a:satOff val="0"/>
                  <a:lumOff val="0"/>
                  <a:alphaOff val="0"/>
                </a:prstClr>
              </a:solidFill>
              <a:latin typeface="Congenial Black" panose="020F0502020204030204" pitchFamily="2" charset="0"/>
              <a:ea typeface="Tahoma" panose="020B0604030504040204" pitchFamily="34" charset="0"/>
              <a:cs typeface="Tahoma" panose="020B0604030504040204" pitchFamily="34" charset="0"/>
            </a:rPr>
            <a:t>Legal Framework  &amp; Fiscal Risks for Sierra Leone, Ghana, Kenya &amp; Zimbabwe</a:t>
          </a:r>
        </a:p>
      </dsp:txBody>
      <dsp:txXfrm>
        <a:off x="6407779" y="1885714"/>
        <a:ext cx="1373761" cy="1085500"/>
      </dsp:txXfrm>
    </dsp:sp>
    <dsp:sp modelId="{433DF63B-1C0D-4726-865F-22E6147D6A23}">
      <dsp:nvSpPr>
        <dsp:cNvPr id="0" name=""/>
        <dsp:cNvSpPr/>
      </dsp:nvSpPr>
      <dsp:spPr>
        <a:xfrm rot="20057143">
          <a:off x="5583742" y="4093702"/>
          <a:ext cx="2735125" cy="586817"/>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ED4E965A-A5E3-4AC3-8EE7-CEFBB5B3E766}">
      <dsp:nvSpPr>
        <dsp:cNvPr id="0" name=""/>
        <dsp:cNvSpPr/>
      </dsp:nvSpPr>
      <dsp:spPr>
        <a:xfrm>
          <a:off x="7462784" y="3217226"/>
          <a:ext cx="1441305" cy="1153044"/>
        </a:xfrm>
        <a:prstGeom prst="roundRect">
          <a:avLst>
            <a:gd name="adj" fmla="val 10000"/>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955" tIns="20955" rIns="20955" bIns="20955" numCol="1" spcCol="1270" anchor="ctr" anchorCtr="0">
          <a:noAutofit/>
        </a:bodyPr>
        <a:lstStyle/>
        <a:p>
          <a:pPr lvl="0" algn="ctr" defTabSz="466725">
            <a:lnSpc>
              <a:spcPct val="90000"/>
            </a:lnSpc>
            <a:spcBef>
              <a:spcPct val="0"/>
            </a:spcBef>
            <a:spcAft>
              <a:spcPct val="35000"/>
            </a:spcAft>
          </a:pPr>
          <a:r>
            <a:rPr lang="en-GB" sz="1050" kern="1200" dirty="0">
              <a:solidFill>
                <a:prstClr val="black">
                  <a:hueOff val="0"/>
                  <a:satOff val="0"/>
                  <a:lumOff val="0"/>
                  <a:alphaOff val="0"/>
                </a:prstClr>
              </a:solidFill>
              <a:latin typeface="Congenial Black" panose="020F0502020204030204" pitchFamily="2" charset="0"/>
              <a:ea typeface="Tahoma" panose="020B0604030504040204" pitchFamily="34" charset="0"/>
              <a:cs typeface="Tahoma" panose="020B0604030504040204" pitchFamily="34" charset="0"/>
            </a:rPr>
            <a:t>Recommendation</a:t>
          </a:r>
        </a:p>
      </dsp:txBody>
      <dsp:txXfrm>
        <a:off x="7496556" y="3250998"/>
        <a:ext cx="1373761" cy="1085500"/>
      </dsp:txXfrm>
    </dsp:sp>
    <dsp:sp modelId="{07B349CB-1AC8-4FD7-9A71-CCB37FBED678}">
      <dsp:nvSpPr>
        <dsp:cNvPr id="0" name=""/>
        <dsp:cNvSpPr/>
      </dsp:nvSpPr>
      <dsp:spPr>
        <a:xfrm rot="21586865">
          <a:off x="5835089" y="5193117"/>
          <a:ext cx="2704497" cy="586817"/>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580A66D0-89CF-4CC1-A522-0448F13D93BB}">
      <dsp:nvSpPr>
        <dsp:cNvPr id="0" name=""/>
        <dsp:cNvSpPr/>
      </dsp:nvSpPr>
      <dsp:spPr>
        <a:xfrm>
          <a:off x="7818925" y="4904837"/>
          <a:ext cx="1441305" cy="1153044"/>
        </a:xfrm>
        <a:prstGeom prst="roundRect">
          <a:avLst>
            <a:gd name="adj" fmla="val 10000"/>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955" tIns="20955" rIns="20955" bIns="20955" numCol="1" spcCol="1270" anchor="ctr" anchorCtr="0">
          <a:noAutofit/>
        </a:bodyPr>
        <a:lstStyle/>
        <a:p>
          <a:pPr lvl="0" algn="ctr" defTabSz="466725">
            <a:lnSpc>
              <a:spcPct val="90000"/>
            </a:lnSpc>
            <a:spcBef>
              <a:spcPct val="0"/>
            </a:spcBef>
            <a:spcAft>
              <a:spcPct val="35000"/>
            </a:spcAft>
          </a:pPr>
          <a:r>
            <a:rPr lang="en-GB" sz="1050" kern="1200" dirty="0">
              <a:solidFill>
                <a:prstClr val="black">
                  <a:hueOff val="0"/>
                  <a:satOff val="0"/>
                  <a:lumOff val="0"/>
                  <a:alphaOff val="0"/>
                </a:prstClr>
              </a:solidFill>
              <a:latin typeface="Congenial Black" panose="020F0502020204030204" pitchFamily="2" charset="0"/>
              <a:ea typeface="Tahoma" panose="020B0604030504040204" pitchFamily="34" charset="0"/>
              <a:cs typeface="Tahoma" panose="020B0604030504040204" pitchFamily="34" charset="0"/>
            </a:rPr>
            <a:t>Conclusion</a:t>
          </a:r>
          <a:endParaRPr lang="en-US" sz="1050" kern="1200" dirty="0">
            <a:solidFill>
              <a:prstClr val="black">
                <a:hueOff val="0"/>
                <a:satOff val="0"/>
                <a:lumOff val="0"/>
                <a:alphaOff val="0"/>
              </a:prstClr>
            </a:solidFill>
            <a:latin typeface="Congenial Black" panose="020F0502020204030204" pitchFamily="2" charset="0"/>
            <a:ea typeface="Tahoma" panose="020B0604030504040204" pitchFamily="34" charset="0"/>
            <a:cs typeface="Tahoma" panose="020B0604030504040204" pitchFamily="34" charset="0"/>
          </a:endParaRPr>
        </a:p>
      </dsp:txBody>
      <dsp:txXfrm>
        <a:off x="7852697" y="4938609"/>
        <a:ext cx="1373761" cy="10855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FDB5FF1E-51F2-E10B-879E-09210DBA3CE8}"/>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xmlns="" id="{9FB627F7-7520-AA6B-44EE-1176FB44C3E7}"/>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CB4EE079-D005-47D6-BDAD-724384BF7A0E}" type="datetimeFigureOut">
              <a:rPr lang="en-US" smtClean="0"/>
              <a:t>7/5/2023</a:t>
            </a:fld>
            <a:endParaRPr lang="en-US"/>
          </a:p>
        </p:txBody>
      </p:sp>
      <p:sp>
        <p:nvSpPr>
          <p:cNvPr id="4" name="Footer Placeholder 3">
            <a:extLst>
              <a:ext uri="{FF2B5EF4-FFF2-40B4-BE49-F238E27FC236}">
                <a16:creationId xmlns:a16="http://schemas.microsoft.com/office/drawing/2014/main" xmlns="" id="{2FFB9170-5734-5F7D-84EC-73DEF202799E}"/>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xmlns="" id="{76D00521-5D92-DF90-E509-D64BC970ED56}"/>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6E761FDE-86FD-4109-85DA-68EF930FA2F7}" type="slidenum">
              <a:rPr lang="en-US" smtClean="0"/>
              <a:t>‹#›</a:t>
            </a:fld>
            <a:endParaRPr lang="en-US"/>
          </a:p>
        </p:txBody>
      </p:sp>
    </p:spTree>
    <p:extLst>
      <p:ext uri="{BB962C8B-B14F-4D97-AF65-F5344CB8AC3E}">
        <p14:creationId xmlns:p14="http://schemas.microsoft.com/office/powerpoint/2010/main" val="36385909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0C45554-9652-4D3D-8C3D-956B3F6C6481}" type="datetimeFigureOut">
              <a:rPr lang="en-US" smtClean="0"/>
              <a:t>7/5/2023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EA72A36-5B75-40BF-8911-2DC808A07BB4}" type="slidenum">
              <a:rPr lang="en-US" smtClean="0"/>
              <a:t>‹#›</a:t>
            </a:fld>
            <a:endParaRPr lang="en-US"/>
          </a:p>
        </p:txBody>
      </p:sp>
    </p:spTree>
    <p:extLst>
      <p:ext uri="{BB962C8B-B14F-4D97-AF65-F5344CB8AC3E}">
        <p14:creationId xmlns:p14="http://schemas.microsoft.com/office/powerpoint/2010/main" val="970003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A72A36-5B75-40BF-8911-2DC808A07BB4}" type="slidenum">
              <a:rPr lang="en-US" smtClean="0"/>
              <a:t>3</a:t>
            </a:fld>
            <a:endParaRPr lang="en-US"/>
          </a:p>
        </p:txBody>
      </p:sp>
    </p:spTree>
    <p:extLst>
      <p:ext uri="{BB962C8B-B14F-4D97-AF65-F5344CB8AC3E}">
        <p14:creationId xmlns:p14="http://schemas.microsoft.com/office/powerpoint/2010/main" val="3803563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A72A36-5B75-40BF-8911-2DC808A07BB4}" type="slidenum">
              <a:rPr lang="en-US" smtClean="0"/>
              <a:t>5</a:t>
            </a:fld>
            <a:endParaRPr lang="en-US"/>
          </a:p>
        </p:txBody>
      </p:sp>
    </p:spTree>
    <p:extLst>
      <p:ext uri="{BB962C8B-B14F-4D97-AF65-F5344CB8AC3E}">
        <p14:creationId xmlns:p14="http://schemas.microsoft.com/office/powerpoint/2010/main" val="38463802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A72A36-5B75-40BF-8911-2DC808A07BB4}" type="slidenum">
              <a:rPr lang="en-US" smtClean="0"/>
              <a:t>6</a:t>
            </a:fld>
            <a:endParaRPr lang="en-US"/>
          </a:p>
        </p:txBody>
      </p:sp>
    </p:spTree>
    <p:extLst>
      <p:ext uri="{BB962C8B-B14F-4D97-AF65-F5344CB8AC3E}">
        <p14:creationId xmlns:p14="http://schemas.microsoft.com/office/powerpoint/2010/main" val="4002062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A72A36-5B75-40BF-8911-2DC808A07BB4}" type="slidenum">
              <a:rPr lang="en-US" smtClean="0"/>
              <a:t>7</a:t>
            </a:fld>
            <a:endParaRPr lang="en-US"/>
          </a:p>
        </p:txBody>
      </p:sp>
    </p:spTree>
    <p:extLst>
      <p:ext uri="{BB962C8B-B14F-4D97-AF65-F5344CB8AC3E}">
        <p14:creationId xmlns:p14="http://schemas.microsoft.com/office/powerpoint/2010/main" val="3990533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A72A36-5B75-40BF-8911-2DC808A07BB4}" type="slidenum">
              <a:rPr lang="en-US" smtClean="0"/>
              <a:t>8</a:t>
            </a:fld>
            <a:endParaRPr lang="en-US"/>
          </a:p>
        </p:txBody>
      </p:sp>
    </p:spTree>
    <p:extLst>
      <p:ext uri="{BB962C8B-B14F-4D97-AF65-F5344CB8AC3E}">
        <p14:creationId xmlns:p14="http://schemas.microsoft.com/office/powerpoint/2010/main" val="261229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A72A36-5B75-40BF-8911-2DC808A07BB4}" type="slidenum">
              <a:rPr lang="en-US" smtClean="0"/>
              <a:t>9</a:t>
            </a:fld>
            <a:endParaRPr lang="en-US"/>
          </a:p>
        </p:txBody>
      </p:sp>
    </p:spTree>
    <p:extLst>
      <p:ext uri="{BB962C8B-B14F-4D97-AF65-F5344CB8AC3E}">
        <p14:creationId xmlns:p14="http://schemas.microsoft.com/office/powerpoint/2010/main" val="30692905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A72A36-5B75-40BF-8911-2DC808A07BB4}" type="slidenum">
              <a:rPr lang="en-US" smtClean="0"/>
              <a:t>10</a:t>
            </a:fld>
            <a:endParaRPr lang="en-US"/>
          </a:p>
        </p:txBody>
      </p:sp>
    </p:spTree>
    <p:extLst>
      <p:ext uri="{BB962C8B-B14F-4D97-AF65-F5344CB8AC3E}">
        <p14:creationId xmlns:p14="http://schemas.microsoft.com/office/powerpoint/2010/main" val="3659883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A72A36-5B75-40BF-8911-2DC808A07BB4}" type="slidenum">
              <a:rPr lang="en-US" smtClean="0"/>
              <a:t>11</a:t>
            </a:fld>
            <a:endParaRPr lang="en-US"/>
          </a:p>
        </p:txBody>
      </p:sp>
    </p:spTree>
    <p:extLst>
      <p:ext uri="{BB962C8B-B14F-4D97-AF65-F5344CB8AC3E}">
        <p14:creationId xmlns:p14="http://schemas.microsoft.com/office/powerpoint/2010/main" val="42132770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A72A36-5B75-40BF-8911-2DC808A07BB4}" type="slidenum">
              <a:rPr lang="en-US" smtClean="0"/>
              <a:t>12</a:t>
            </a:fld>
            <a:endParaRPr lang="en-US"/>
          </a:p>
        </p:txBody>
      </p:sp>
    </p:spTree>
    <p:extLst>
      <p:ext uri="{BB962C8B-B14F-4D97-AF65-F5344CB8AC3E}">
        <p14:creationId xmlns:p14="http://schemas.microsoft.com/office/powerpoint/2010/main" val="6684031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A72A36-5B75-40BF-8911-2DC808A07BB4}" type="slidenum">
              <a:rPr lang="en-US" smtClean="0"/>
              <a:t>13</a:t>
            </a:fld>
            <a:endParaRPr lang="en-US"/>
          </a:p>
        </p:txBody>
      </p:sp>
    </p:spTree>
    <p:extLst>
      <p:ext uri="{BB962C8B-B14F-4D97-AF65-F5344CB8AC3E}">
        <p14:creationId xmlns:p14="http://schemas.microsoft.com/office/powerpoint/2010/main" val="31692554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A72A36-5B75-40BF-8911-2DC808A07BB4}" type="slidenum">
              <a:rPr lang="en-US" smtClean="0"/>
              <a:t>14</a:t>
            </a:fld>
            <a:endParaRPr lang="en-US"/>
          </a:p>
        </p:txBody>
      </p:sp>
    </p:spTree>
    <p:extLst>
      <p:ext uri="{BB962C8B-B14F-4D97-AF65-F5344CB8AC3E}">
        <p14:creationId xmlns:p14="http://schemas.microsoft.com/office/powerpoint/2010/main" val="21563024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A72A36-5B75-40BF-8911-2DC808A07BB4}" type="slidenum">
              <a:rPr lang="en-US" smtClean="0"/>
              <a:t>15</a:t>
            </a:fld>
            <a:endParaRPr lang="en-US"/>
          </a:p>
        </p:txBody>
      </p:sp>
    </p:spTree>
    <p:extLst>
      <p:ext uri="{BB962C8B-B14F-4D97-AF65-F5344CB8AC3E}">
        <p14:creationId xmlns:p14="http://schemas.microsoft.com/office/powerpoint/2010/main" val="27274086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A72A36-5B75-40BF-8911-2DC808A07BB4}" type="slidenum">
              <a:rPr lang="en-US" smtClean="0"/>
              <a:t>18</a:t>
            </a:fld>
            <a:endParaRPr lang="en-US"/>
          </a:p>
        </p:txBody>
      </p:sp>
    </p:spTree>
    <p:extLst>
      <p:ext uri="{BB962C8B-B14F-4D97-AF65-F5344CB8AC3E}">
        <p14:creationId xmlns:p14="http://schemas.microsoft.com/office/powerpoint/2010/main" val="7624889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A72A36-5B75-40BF-8911-2DC808A07BB4}" type="slidenum">
              <a:rPr lang="en-US" smtClean="0"/>
              <a:t>19</a:t>
            </a:fld>
            <a:endParaRPr lang="en-US"/>
          </a:p>
        </p:txBody>
      </p:sp>
    </p:spTree>
    <p:extLst>
      <p:ext uri="{BB962C8B-B14F-4D97-AF65-F5344CB8AC3E}">
        <p14:creationId xmlns:p14="http://schemas.microsoft.com/office/powerpoint/2010/main" val="22195307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A72A36-5B75-40BF-8911-2DC808A07BB4}" type="slidenum">
              <a:rPr lang="en-US" smtClean="0"/>
              <a:t>21</a:t>
            </a:fld>
            <a:endParaRPr lang="en-US"/>
          </a:p>
        </p:txBody>
      </p:sp>
    </p:spTree>
    <p:extLst>
      <p:ext uri="{BB962C8B-B14F-4D97-AF65-F5344CB8AC3E}">
        <p14:creationId xmlns:p14="http://schemas.microsoft.com/office/powerpoint/2010/main" val="14871467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A72A36-5B75-40BF-8911-2DC808A07BB4}" type="slidenum">
              <a:rPr lang="en-US" smtClean="0"/>
              <a:t>22</a:t>
            </a:fld>
            <a:endParaRPr lang="en-US"/>
          </a:p>
        </p:txBody>
      </p:sp>
    </p:spTree>
    <p:extLst>
      <p:ext uri="{BB962C8B-B14F-4D97-AF65-F5344CB8AC3E}">
        <p14:creationId xmlns:p14="http://schemas.microsoft.com/office/powerpoint/2010/main" val="36522485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A72A36-5B75-40BF-8911-2DC808A07BB4}" type="slidenum">
              <a:rPr lang="en-US" smtClean="0"/>
              <a:t>24</a:t>
            </a:fld>
            <a:endParaRPr lang="en-US"/>
          </a:p>
        </p:txBody>
      </p:sp>
    </p:spTree>
    <p:extLst>
      <p:ext uri="{BB962C8B-B14F-4D97-AF65-F5344CB8AC3E}">
        <p14:creationId xmlns:p14="http://schemas.microsoft.com/office/powerpoint/2010/main" val="34051730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A72A36-5B75-40BF-8911-2DC808A07BB4}" type="slidenum">
              <a:rPr lang="en-US" smtClean="0"/>
              <a:t>25</a:t>
            </a:fld>
            <a:endParaRPr lang="en-US"/>
          </a:p>
        </p:txBody>
      </p:sp>
    </p:spTree>
    <p:extLst>
      <p:ext uri="{BB962C8B-B14F-4D97-AF65-F5344CB8AC3E}">
        <p14:creationId xmlns:p14="http://schemas.microsoft.com/office/powerpoint/2010/main" val="13117291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A72A36-5B75-40BF-8911-2DC808A07BB4}" type="slidenum">
              <a:rPr lang="en-US" smtClean="0"/>
              <a:t>26</a:t>
            </a:fld>
            <a:endParaRPr lang="en-US"/>
          </a:p>
        </p:txBody>
      </p:sp>
    </p:spTree>
    <p:extLst>
      <p:ext uri="{BB962C8B-B14F-4D97-AF65-F5344CB8AC3E}">
        <p14:creationId xmlns:p14="http://schemas.microsoft.com/office/powerpoint/2010/main" val="12409517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A72A36-5B75-40BF-8911-2DC808A07BB4}" type="slidenum">
              <a:rPr lang="en-US" smtClean="0"/>
              <a:t>27</a:t>
            </a:fld>
            <a:endParaRPr lang="en-US"/>
          </a:p>
        </p:txBody>
      </p:sp>
    </p:spTree>
    <p:extLst>
      <p:ext uri="{BB962C8B-B14F-4D97-AF65-F5344CB8AC3E}">
        <p14:creationId xmlns:p14="http://schemas.microsoft.com/office/powerpoint/2010/main" val="38646108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A72A36-5B75-40BF-8911-2DC808A07BB4}" type="slidenum">
              <a:rPr lang="en-US" smtClean="0"/>
              <a:t>28</a:t>
            </a:fld>
            <a:endParaRPr lang="en-US"/>
          </a:p>
        </p:txBody>
      </p:sp>
    </p:spTree>
    <p:extLst>
      <p:ext uri="{BB962C8B-B14F-4D97-AF65-F5344CB8AC3E}">
        <p14:creationId xmlns:p14="http://schemas.microsoft.com/office/powerpoint/2010/main" val="30437795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A72A36-5B75-40BF-8911-2DC808A07BB4}" type="slidenum">
              <a:rPr lang="en-US" smtClean="0"/>
              <a:t>29</a:t>
            </a:fld>
            <a:endParaRPr lang="en-US"/>
          </a:p>
        </p:txBody>
      </p:sp>
    </p:spTree>
    <p:extLst>
      <p:ext uri="{BB962C8B-B14F-4D97-AF65-F5344CB8AC3E}">
        <p14:creationId xmlns:p14="http://schemas.microsoft.com/office/powerpoint/2010/main" val="16815941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A72A36-5B75-40BF-8911-2DC808A07BB4}" type="slidenum">
              <a:rPr lang="en-US" smtClean="0"/>
              <a:t>30</a:t>
            </a:fld>
            <a:endParaRPr lang="en-US"/>
          </a:p>
        </p:txBody>
      </p:sp>
    </p:spTree>
    <p:extLst>
      <p:ext uri="{BB962C8B-B14F-4D97-AF65-F5344CB8AC3E}">
        <p14:creationId xmlns:p14="http://schemas.microsoft.com/office/powerpoint/2010/main" val="30939598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A72A36-5B75-40BF-8911-2DC808A07BB4}" type="slidenum">
              <a:rPr lang="en-US" smtClean="0"/>
              <a:t>31</a:t>
            </a:fld>
            <a:endParaRPr lang="en-US"/>
          </a:p>
        </p:txBody>
      </p:sp>
    </p:spTree>
    <p:extLst>
      <p:ext uri="{BB962C8B-B14F-4D97-AF65-F5344CB8AC3E}">
        <p14:creationId xmlns:p14="http://schemas.microsoft.com/office/powerpoint/2010/main" val="36119639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A72A36-5B75-40BF-8911-2DC808A07BB4}" type="slidenum">
              <a:rPr lang="en-US" smtClean="0"/>
              <a:t>32</a:t>
            </a:fld>
            <a:endParaRPr lang="en-US"/>
          </a:p>
        </p:txBody>
      </p:sp>
    </p:spTree>
    <p:extLst>
      <p:ext uri="{BB962C8B-B14F-4D97-AF65-F5344CB8AC3E}">
        <p14:creationId xmlns:p14="http://schemas.microsoft.com/office/powerpoint/2010/main" val="30332721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A72A36-5B75-40BF-8911-2DC808A07BB4}" type="slidenum">
              <a:rPr lang="en-US" smtClean="0"/>
              <a:t>33</a:t>
            </a:fld>
            <a:endParaRPr lang="en-US"/>
          </a:p>
        </p:txBody>
      </p:sp>
    </p:spTree>
    <p:extLst>
      <p:ext uri="{BB962C8B-B14F-4D97-AF65-F5344CB8AC3E}">
        <p14:creationId xmlns:p14="http://schemas.microsoft.com/office/powerpoint/2010/main" val="20803703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A72A36-5B75-40BF-8911-2DC808A07BB4}" type="slidenum">
              <a:rPr lang="en-US" smtClean="0"/>
              <a:t>34</a:t>
            </a:fld>
            <a:endParaRPr lang="en-US"/>
          </a:p>
        </p:txBody>
      </p:sp>
    </p:spTree>
    <p:extLst>
      <p:ext uri="{BB962C8B-B14F-4D97-AF65-F5344CB8AC3E}">
        <p14:creationId xmlns:p14="http://schemas.microsoft.com/office/powerpoint/2010/main" val="10601388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A72A36-5B75-40BF-8911-2DC808A07BB4}" type="slidenum">
              <a:rPr lang="en-US" smtClean="0"/>
              <a:t>35</a:t>
            </a:fld>
            <a:endParaRPr lang="en-US"/>
          </a:p>
        </p:txBody>
      </p:sp>
    </p:spTree>
    <p:extLst>
      <p:ext uri="{BB962C8B-B14F-4D97-AF65-F5344CB8AC3E}">
        <p14:creationId xmlns:p14="http://schemas.microsoft.com/office/powerpoint/2010/main" val="12074347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A72A36-5B75-40BF-8911-2DC808A07BB4}" type="slidenum">
              <a:rPr lang="en-US" smtClean="0"/>
              <a:t>36</a:t>
            </a:fld>
            <a:endParaRPr lang="en-US"/>
          </a:p>
        </p:txBody>
      </p:sp>
    </p:spTree>
    <p:extLst>
      <p:ext uri="{BB962C8B-B14F-4D97-AF65-F5344CB8AC3E}">
        <p14:creationId xmlns:p14="http://schemas.microsoft.com/office/powerpoint/2010/main" val="27380653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A72A36-5B75-40BF-8911-2DC808A07BB4}" type="slidenum">
              <a:rPr lang="en-US" smtClean="0"/>
              <a:t>37</a:t>
            </a:fld>
            <a:endParaRPr lang="en-US"/>
          </a:p>
        </p:txBody>
      </p:sp>
    </p:spTree>
    <p:extLst>
      <p:ext uri="{BB962C8B-B14F-4D97-AF65-F5344CB8AC3E}">
        <p14:creationId xmlns:p14="http://schemas.microsoft.com/office/powerpoint/2010/main" val="28853236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A72A36-5B75-40BF-8911-2DC808A07BB4}" type="slidenum">
              <a:rPr lang="en-US" smtClean="0"/>
              <a:t>38</a:t>
            </a:fld>
            <a:endParaRPr lang="en-US"/>
          </a:p>
        </p:txBody>
      </p:sp>
    </p:spTree>
    <p:extLst>
      <p:ext uri="{BB962C8B-B14F-4D97-AF65-F5344CB8AC3E}">
        <p14:creationId xmlns:p14="http://schemas.microsoft.com/office/powerpoint/2010/main" val="20470385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xmlns="" id="{177A0D9E-3C63-5582-65FD-074AEBA89009}"/>
              </a:ext>
            </a:extLst>
          </p:cNvPr>
          <p:cNvSpPr>
            <a:spLocks noGrp="1"/>
          </p:cNvSpPr>
          <p:nvPr>
            <p:ph type="dt" sz="half" idx="10"/>
          </p:nvPr>
        </p:nvSpPr>
        <p:spPr/>
        <p:txBody>
          <a:bodyPr/>
          <a:lstStyle/>
          <a:p>
            <a:endParaRPr lang="x-none"/>
          </a:p>
        </p:txBody>
      </p:sp>
      <p:sp>
        <p:nvSpPr>
          <p:cNvPr id="6" name="Slide Number Placeholder 5">
            <a:extLst>
              <a:ext uri="{FF2B5EF4-FFF2-40B4-BE49-F238E27FC236}">
                <a16:creationId xmlns:a16="http://schemas.microsoft.com/office/drawing/2014/main" xmlns="" id="{4E81D674-3596-6D1F-99DC-671AA8A82EC7}"/>
              </a:ext>
            </a:extLst>
          </p:cNvPr>
          <p:cNvSpPr>
            <a:spLocks noGrp="1"/>
          </p:cNvSpPr>
          <p:nvPr>
            <p:ph type="sldNum" sz="quarter" idx="12"/>
          </p:nvPr>
        </p:nvSpPr>
        <p:spPr/>
        <p:txBody>
          <a:bodyPr/>
          <a:lstStyle/>
          <a:p>
            <a:fld id="{EE148BE8-9E75-414F-A482-815BCA8006D8}" type="slidenum">
              <a:rPr lang="x-none" smtClean="0"/>
              <a:t>‹#›</a:t>
            </a:fld>
            <a:endParaRPr lang="x-none"/>
          </a:p>
        </p:txBody>
      </p:sp>
      <p:sp>
        <p:nvSpPr>
          <p:cNvPr id="7" name="Rectangle 5">
            <a:extLst>
              <a:ext uri="{FF2B5EF4-FFF2-40B4-BE49-F238E27FC236}">
                <a16:creationId xmlns:a16="http://schemas.microsoft.com/office/drawing/2014/main" xmlns="" id="{0A1560AC-C3DA-0E7C-B7E4-2EB9F8E16FA7}"/>
              </a:ext>
            </a:extLst>
          </p:cNvPr>
          <p:cNvSpPr>
            <a:spLocks noChangeArrowheads="1"/>
          </p:cNvSpPr>
          <p:nvPr userDrawn="1"/>
        </p:nvSpPr>
        <p:spPr bwMode="auto">
          <a:xfrm rot="10800000" flipV="1">
            <a:off x="-90194" y="0"/>
            <a:ext cx="12282194" cy="844552"/>
          </a:xfrm>
          <a:prstGeom prst="rect">
            <a:avLst/>
          </a:prstGeom>
          <a:solidFill>
            <a:schemeClr val="accent1">
              <a:lumMod val="75000"/>
            </a:schemeClr>
          </a:solidFill>
          <a:ln>
            <a:noFill/>
          </a:ln>
        </p:spPr>
        <p:txBody>
          <a:bodyPr/>
          <a:lstStyle/>
          <a:p>
            <a:pPr marL="115888" indent="-115888">
              <a:spcBef>
                <a:spcPct val="50000"/>
              </a:spcBef>
              <a:buFontTx/>
              <a:buChar char="•"/>
            </a:pPr>
            <a:endParaRPr lang="en-US" sz="1300" b="0" dirty="0"/>
          </a:p>
        </p:txBody>
      </p:sp>
    </p:spTree>
    <p:extLst>
      <p:ext uri="{BB962C8B-B14F-4D97-AF65-F5344CB8AC3E}">
        <p14:creationId xmlns:p14="http://schemas.microsoft.com/office/powerpoint/2010/main" val="1251865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828B2CC-4384-0E4A-C623-44EE2CB8C834}"/>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xmlns="" id="{C0D995E6-A7E3-4F7F-3691-D2C21C11E23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E4A8045B-FFA2-7B62-3D53-1E2D250F7592}"/>
              </a:ext>
            </a:extLst>
          </p:cNvPr>
          <p:cNvSpPr>
            <a:spLocks noGrp="1"/>
          </p:cNvSpPr>
          <p:nvPr>
            <p:ph type="dt" sz="half" idx="10"/>
          </p:nvPr>
        </p:nvSpPr>
        <p:spPr/>
        <p:txBody>
          <a:bodyPr/>
          <a:lstStyle/>
          <a:p>
            <a:endParaRPr lang="x-none"/>
          </a:p>
        </p:txBody>
      </p:sp>
      <p:sp>
        <p:nvSpPr>
          <p:cNvPr id="6" name="Slide Number Placeholder 5">
            <a:extLst>
              <a:ext uri="{FF2B5EF4-FFF2-40B4-BE49-F238E27FC236}">
                <a16:creationId xmlns:a16="http://schemas.microsoft.com/office/drawing/2014/main" xmlns="" id="{A6070AA5-73F8-D21A-0782-59DA37C8C99A}"/>
              </a:ext>
            </a:extLst>
          </p:cNvPr>
          <p:cNvSpPr>
            <a:spLocks noGrp="1"/>
          </p:cNvSpPr>
          <p:nvPr>
            <p:ph type="sldNum" sz="quarter" idx="12"/>
          </p:nvPr>
        </p:nvSpPr>
        <p:spPr/>
        <p:txBody>
          <a:bodyPr/>
          <a:lstStyle/>
          <a:p>
            <a:fld id="{EE148BE8-9E75-414F-A482-815BCA8006D8}" type="slidenum">
              <a:rPr lang="x-none" smtClean="0"/>
              <a:t>‹#›</a:t>
            </a:fld>
            <a:endParaRPr lang="x-none"/>
          </a:p>
        </p:txBody>
      </p:sp>
    </p:spTree>
    <p:extLst>
      <p:ext uri="{BB962C8B-B14F-4D97-AF65-F5344CB8AC3E}">
        <p14:creationId xmlns:p14="http://schemas.microsoft.com/office/powerpoint/2010/main" val="2444981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5DE5C2-0B32-FB06-CC40-165A07D120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x-none"/>
          </a:p>
        </p:txBody>
      </p:sp>
      <p:sp>
        <p:nvSpPr>
          <p:cNvPr id="3" name="Text Placeholder 2">
            <a:extLst>
              <a:ext uri="{FF2B5EF4-FFF2-40B4-BE49-F238E27FC236}">
                <a16:creationId xmlns:a16="http://schemas.microsoft.com/office/drawing/2014/main" xmlns="" id="{9AD46616-FDCD-7418-5368-024A563E553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ED7F8745-65FF-81A9-F00D-DD7EE161CD7A}"/>
              </a:ext>
            </a:extLst>
          </p:cNvPr>
          <p:cNvSpPr>
            <a:spLocks noGrp="1"/>
          </p:cNvSpPr>
          <p:nvPr>
            <p:ph type="dt" sz="half" idx="10"/>
          </p:nvPr>
        </p:nvSpPr>
        <p:spPr/>
        <p:txBody>
          <a:bodyPr/>
          <a:lstStyle/>
          <a:p>
            <a:endParaRPr lang="x-none"/>
          </a:p>
        </p:txBody>
      </p:sp>
      <p:sp>
        <p:nvSpPr>
          <p:cNvPr id="6" name="Slide Number Placeholder 5">
            <a:extLst>
              <a:ext uri="{FF2B5EF4-FFF2-40B4-BE49-F238E27FC236}">
                <a16:creationId xmlns:a16="http://schemas.microsoft.com/office/drawing/2014/main" xmlns="" id="{71F685CB-A36A-CFA0-D922-9A367C460812}"/>
              </a:ext>
            </a:extLst>
          </p:cNvPr>
          <p:cNvSpPr>
            <a:spLocks noGrp="1"/>
          </p:cNvSpPr>
          <p:nvPr>
            <p:ph type="sldNum" sz="quarter" idx="12"/>
          </p:nvPr>
        </p:nvSpPr>
        <p:spPr/>
        <p:txBody>
          <a:bodyPr/>
          <a:lstStyle/>
          <a:p>
            <a:fld id="{EE148BE8-9E75-414F-A482-815BCA8006D8}" type="slidenum">
              <a:rPr lang="x-none" smtClean="0"/>
              <a:t>‹#›</a:t>
            </a:fld>
            <a:endParaRPr lang="x-none"/>
          </a:p>
        </p:txBody>
      </p:sp>
      <p:sp>
        <p:nvSpPr>
          <p:cNvPr id="8" name="Rectangle 5">
            <a:extLst>
              <a:ext uri="{FF2B5EF4-FFF2-40B4-BE49-F238E27FC236}">
                <a16:creationId xmlns:a16="http://schemas.microsoft.com/office/drawing/2014/main" xmlns="" id="{82F78294-82C8-AD87-FDC6-AF74982A1510}"/>
              </a:ext>
            </a:extLst>
          </p:cNvPr>
          <p:cNvSpPr>
            <a:spLocks noChangeArrowheads="1"/>
          </p:cNvSpPr>
          <p:nvPr userDrawn="1"/>
        </p:nvSpPr>
        <p:spPr bwMode="auto">
          <a:xfrm rot="10800000" flipV="1">
            <a:off x="-90195" y="0"/>
            <a:ext cx="12282194" cy="844552"/>
          </a:xfrm>
          <a:prstGeom prst="rect">
            <a:avLst/>
          </a:prstGeom>
          <a:solidFill>
            <a:schemeClr val="tx2">
              <a:lumMod val="60000"/>
              <a:lumOff val="40000"/>
            </a:schemeClr>
          </a:solidFill>
          <a:ln>
            <a:noFill/>
          </a:ln>
        </p:spPr>
        <p:txBody>
          <a:bodyPr/>
          <a:lstStyle/>
          <a:p>
            <a:pPr marL="115888" indent="-115888">
              <a:spcBef>
                <a:spcPct val="50000"/>
              </a:spcBef>
              <a:buFontTx/>
              <a:buChar char="•"/>
            </a:pPr>
            <a:endParaRPr lang="en-US" sz="1300" b="0" dirty="0"/>
          </a:p>
        </p:txBody>
      </p:sp>
    </p:spTree>
    <p:extLst>
      <p:ext uri="{BB962C8B-B14F-4D97-AF65-F5344CB8AC3E}">
        <p14:creationId xmlns:p14="http://schemas.microsoft.com/office/powerpoint/2010/main" val="3282485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A3E89A-F3D0-5FCC-C6B0-B1C4F28BF7CF}"/>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xmlns="" id="{0ABF74ED-8D37-EC9B-FB65-A8529189315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a16="http://schemas.microsoft.com/office/drawing/2014/main" xmlns="" id="{150AC390-4A73-4150-FF1D-3AAC2FD2B4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a16="http://schemas.microsoft.com/office/drawing/2014/main" xmlns="" id="{61EF827B-B2B2-262F-5D9C-659509223E16}"/>
              </a:ext>
            </a:extLst>
          </p:cNvPr>
          <p:cNvSpPr>
            <a:spLocks noGrp="1"/>
          </p:cNvSpPr>
          <p:nvPr>
            <p:ph type="dt" sz="half" idx="10"/>
          </p:nvPr>
        </p:nvSpPr>
        <p:spPr/>
        <p:txBody>
          <a:bodyPr/>
          <a:lstStyle/>
          <a:p>
            <a:endParaRPr lang="x-none"/>
          </a:p>
        </p:txBody>
      </p:sp>
      <p:sp>
        <p:nvSpPr>
          <p:cNvPr id="7" name="Slide Number Placeholder 6">
            <a:extLst>
              <a:ext uri="{FF2B5EF4-FFF2-40B4-BE49-F238E27FC236}">
                <a16:creationId xmlns:a16="http://schemas.microsoft.com/office/drawing/2014/main" xmlns="" id="{FE434817-1B92-896E-B533-1F1BECB06869}"/>
              </a:ext>
            </a:extLst>
          </p:cNvPr>
          <p:cNvSpPr>
            <a:spLocks noGrp="1"/>
          </p:cNvSpPr>
          <p:nvPr>
            <p:ph type="sldNum" sz="quarter" idx="12"/>
          </p:nvPr>
        </p:nvSpPr>
        <p:spPr/>
        <p:txBody>
          <a:bodyPr/>
          <a:lstStyle/>
          <a:p>
            <a:fld id="{EE148BE8-9E75-414F-A482-815BCA8006D8}" type="slidenum">
              <a:rPr lang="x-none" smtClean="0"/>
              <a:t>‹#›</a:t>
            </a:fld>
            <a:endParaRPr lang="x-none"/>
          </a:p>
        </p:txBody>
      </p:sp>
    </p:spTree>
    <p:extLst>
      <p:ext uri="{BB962C8B-B14F-4D97-AF65-F5344CB8AC3E}">
        <p14:creationId xmlns:p14="http://schemas.microsoft.com/office/powerpoint/2010/main" val="4018089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120958-3756-46C5-6F3C-5B96D2045047}"/>
              </a:ext>
            </a:extLst>
          </p:cNvPr>
          <p:cNvSpPr>
            <a:spLocks noGrp="1"/>
          </p:cNvSpPr>
          <p:nvPr>
            <p:ph type="title"/>
          </p:nvPr>
        </p:nvSpPr>
        <p:spPr>
          <a:xfrm>
            <a:off x="839788" y="365125"/>
            <a:ext cx="10515600" cy="1325563"/>
          </a:xfrm>
        </p:spPr>
        <p:txBody>
          <a:bodyPr/>
          <a:lstStyle/>
          <a:p>
            <a:r>
              <a:rPr lang="en-US"/>
              <a:t>Click to edit Master title style</a:t>
            </a:r>
            <a:endParaRPr lang="x-none"/>
          </a:p>
        </p:txBody>
      </p:sp>
      <p:sp>
        <p:nvSpPr>
          <p:cNvPr id="3" name="Text Placeholder 2">
            <a:extLst>
              <a:ext uri="{FF2B5EF4-FFF2-40B4-BE49-F238E27FC236}">
                <a16:creationId xmlns:a16="http://schemas.microsoft.com/office/drawing/2014/main" xmlns="" id="{C944B3B9-828F-ABEC-2B04-42578E17D7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2785EE80-494E-6705-771A-512808ED029E}"/>
              </a:ext>
            </a:extLst>
          </p:cNvPr>
          <p:cNvSpPr>
            <a:spLocks noGrp="1"/>
          </p:cNvSpPr>
          <p:nvPr>
            <p:ph sz="half" idx="2"/>
          </p:nvPr>
        </p:nvSpPr>
        <p:spPr>
          <a:xfrm>
            <a:off x="240698" y="2448319"/>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a16="http://schemas.microsoft.com/office/drawing/2014/main" xmlns="" id="{CBBA10F7-6845-F6D6-2176-FAA46F6086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C0D90DA8-2C33-24E6-F2B6-CA97B7DB226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a16="http://schemas.microsoft.com/office/drawing/2014/main" xmlns="" id="{E027BBD7-4E71-0E1F-D4C7-AB7720BBD07D}"/>
              </a:ext>
            </a:extLst>
          </p:cNvPr>
          <p:cNvSpPr>
            <a:spLocks noGrp="1"/>
          </p:cNvSpPr>
          <p:nvPr>
            <p:ph type="dt" sz="half" idx="10"/>
          </p:nvPr>
        </p:nvSpPr>
        <p:spPr/>
        <p:txBody>
          <a:bodyPr/>
          <a:lstStyle/>
          <a:p>
            <a:endParaRPr lang="x-none"/>
          </a:p>
        </p:txBody>
      </p:sp>
      <p:sp>
        <p:nvSpPr>
          <p:cNvPr id="9" name="Slide Number Placeholder 8">
            <a:extLst>
              <a:ext uri="{FF2B5EF4-FFF2-40B4-BE49-F238E27FC236}">
                <a16:creationId xmlns:a16="http://schemas.microsoft.com/office/drawing/2014/main" xmlns="" id="{18E72642-B517-3D6A-BCD5-8D25110AC729}"/>
              </a:ext>
            </a:extLst>
          </p:cNvPr>
          <p:cNvSpPr>
            <a:spLocks noGrp="1"/>
          </p:cNvSpPr>
          <p:nvPr>
            <p:ph type="sldNum" sz="quarter" idx="12"/>
          </p:nvPr>
        </p:nvSpPr>
        <p:spPr/>
        <p:txBody>
          <a:bodyPr/>
          <a:lstStyle/>
          <a:p>
            <a:fld id="{EE148BE8-9E75-414F-A482-815BCA8006D8}" type="slidenum">
              <a:rPr lang="x-none" smtClean="0"/>
              <a:t>‹#›</a:t>
            </a:fld>
            <a:endParaRPr lang="x-none"/>
          </a:p>
        </p:txBody>
      </p:sp>
    </p:spTree>
    <p:extLst>
      <p:ext uri="{BB962C8B-B14F-4D97-AF65-F5344CB8AC3E}">
        <p14:creationId xmlns:p14="http://schemas.microsoft.com/office/powerpoint/2010/main" val="4567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6C5D0D-8140-BBFC-3BCC-5C4EA8B3C9EA}"/>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a16="http://schemas.microsoft.com/office/drawing/2014/main" xmlns="" id="{B39D619B-0BA7-DAA2-9E96-20201CD1B913}"/>
              </a:ext>
            </a:extLst>
          </p:cNvPr>
          <p:cNvSpPr>
            <a:spLocks noGrp="1"/>
          </p:cNvSpPr>
          <p:nvPr>
            <p:ph type="dt" sz="half" idx="10"/>
          </p:nvPr>
        </p:nvSpPr>
        <p:spPr/>
        <p:txBody>
          <a:bodyPr/>
          <a:lstStyle/>
          <a:p>
            <a:endParaRPr lang="x-none"/>
          </a:p>
        </p:txBody>
      </p:sp>
      <p:sp>
        <p:nvSpPr>
          <p:cNvPr id="4" name="Footer Placeholder 3">
            <a:extLst>
              <a:ext uri="{FF2B5EF4-FFF2-40B4-BE49-F238E27FC236}">
                <a16:creationId xmlns:a16="http://schemas.microsoft.com/office/drawing/2014/main" xmlns="" id="{3F5491CF-F1B2-463D-2319-CC30C1143F7B}"/>
              </a:ext>
            </a:extLst>
          </p:cNvPr>
          <p:cNvSpPr>
            <a:spLocks noGrp="1"/>
          </p:cNvSpPr>
          <p:nvPr>
            <p:ph type="ftr" sz="quarter" idx="11"/>
          </p:nvPr>
        </p:nvSpPr>
        <p:spPr>
          <a:xfrm>
            <a:off x="4038600" y="6356350"/>
            <a:ext cx="4114800" cy="365125"/>
          </a:xfrm>
          <a:prstGeom prst="rect">
            <a:avLst/>
          </a:prstGeom>
        </p:spPr>
        <p:txBody>
          <a:bodyPr/>
          <a:lstStyle/>
          <a:p>
            <a:endParaRPr lang="x-none"/>
          </a:p>
        </p:txBody>
      </p:sp>
      <p:sp>
        <p:nvSpPr>
          <p:cNvPr id="5" name="Slide Number Placeholder 4">
            <a:extLst>
              <a:ext uri="{FF2B5EF4-FFF2-40B4-BE49-F238E27FC236}">
                <a16:creationId xmlns:a16="http://schemas.microsoft.com/office/drawing/2014/main" xmlns="" id="{AEB5E667-196A-51EE-A4A5-D2C02FA2FAFF}"/>
              </a:ext>
            </a:extLst>
          </p:cNvPr>
          <p:cNvSpPr>
            <a:spLocks noGrp="1"/>
          </p:cNvSpPr>
          <p:nvPr>
            <p:ph type="sldNum" sz="quarter" idx="12"/>
          </p:nvPr>
        </p:nvSpPr>
        <p:spPr/>
        <p:txBody>
          <a:bodyPr/>
          <a:lstStyle/>
          <a:p>
            <a:fld id="{EE148BE8-9E75-414F-A482-815BCA8006D8}" type="slidenum">
              <a:rPr lang="x-none" smtClean="0"/>
              <a:t>‹#›</a:t>
            </a:fld>
            <a:endParaRPr lang="x-none"/>
          </a:p>
        </p:txBody>
      </p:sp>
      <p:sp>
        <p:nvSpPr>
          <p:cNvPr id="6" name="Rectangle 5">
            <a:extLst>
              <a:ext uri="{FF2B5EF4-FFF2-40B4-BE49-F238E27FC236}">
                <a16:creationId xmlns:a16="http://schemas.microsoft.com/office/drawing/2014/main" xmlns="" id="{65C10744-FFB9-0EB0-1A99-C9F17C232067}"/>
              </a:ext>
            </a:extLst>
          </p:cNvPr>
          <p:cNvSpPr>
            <a:spLocks noChangeArrowheads="1"/>
          </p:cNvSpPr>
          <p:nvPr userDrawn="1"/>
        </p:nvSpPr>
        <p:spPr bwMode="auto">
          <a:xfrm rot="16200000" flipV="1">
            <a:off x="-1813731" y="1813726"/>
            <a:ext cx="6802737" cy="3175280"/>
          </a:xfrm>
          <a:prstGeom prst="rect">
            <a:avLst/>
          </a:prstGeom>
          <a:solidFill>
            <a:srgbClr val="139A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115888" indent="-115888">
              <a:spcBef>
                <a:spcPct val="50000"/>
              </a:spcBef>
              <a:buFontTx/>
              <a:buChar char="•"/>
            </a:pPr>
            <a:endParaRPr lang="en-US" sz="1300" b="0" dirty="0"/>
          </a:p>
        </p:txBody>
      </p:sp>
    </p:spTree>
    <p:extLst>
      <p:ext uri="{BB962C8B-B14F-4D97-AF65-F5344CB8AC3E}">
        <p14:creationId xmlns:p14="http://schemas.microsoft.com/office/powerpoint/2010/main" val="42429933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FB224068-3F0F-B242-CBA3-4E8BA49E80D9}"/>
              </a:ext>
            </a:extLst>
          </p:cNvPr>
          <p:cNvSpPr>
            <a:spLocks noGrp="1"/>
          </p:cNvSpPr>
          <p:nvPr>
            <p:ph type="dt" sz="half" idx="10"/>
          </p:nvPr>
        </p:nvSpPr>
        <p:spPr/>
        <p:txBody>
          <a:bodyPr/>
          <a:lstStyle/>
          <a:p>
            <a:endParaRPr lang="x-none"/>
          </a:p>
        </p:txBody>
      </p:sp>
      <p:sp>
        <p:nvSpPr>
          <p:cNvPr id="4" name="Slide Number Placeholder 3">
            <a:extLst>
              <a:ext uri="{FF2B5EF4-FFF2-40B4-BE49-F238E27FC236}">
                <a16:creationId xmlns:a16="http://schemas.microsoft.com/office/drawing/2014/main" xmlns="" id="{0D6BEF3C-84CB-ABE5-40A1-971BFEC6741D}"/>
              </a:ext>
            </a:extLst>
          </p:cNvPr>
          <p:cNvSpPr>
            <a:spLocks noGrp="1"/>
          </p:cNvSpPr>
          <p:nvPr>
            <p:ph type="sldNum" sz="quarter" idx="12"/>
          </p:nvPr>
        </p:nvSpPr>
        <p:spPr/>
        <p:txBody>
          <a:bodyPr/>
          <a:lstStyle/>
          <a:p>
            <a:fld id="{EE148BE8-9E75-414F-A482-815BCA8006D8}" type="slidenum">
              <a:rPr lang="x-none" smtClean="0"/>
              <a:t>‹#›</a:t>
            </a:fld>
            <a:endParaRPr lang="x-none"/>
          </a:p>
        </p:txBody>
      </p:sp>
    </p:spTree>
    <p:extLst>
      <p:ext uri="{BB962C8B-B14F-4D97-AF65-F5344CB8AC3E}">
        <p14:creationId xmlns:p14="http://schemas.microsoft.com/office/powerpoint/2010/main" val="3200940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390653-7EA9-8BC9-3832-93AC66547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a16="http://schemas.microsoft.com/office/drawing/2014/main" xmlns="" id="{E864C4EB-7B5F-CD26-BC75-67740AC7D0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a16="http://schemas.microsoft.com/office/drawing/2014/main" xmlns="" id="{92DC1FF7-7721-537E-E562-30D6E6D75D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096250E0-C5B9-7A06-2D86-1A4D0659C634}"/>
              </a:ext>
            </a:extLst>
          </p:cNvPr>
          <p:cNvSpPr>
            <a:spLocks noGrp="1"/>
          </p:cNvSpPr>
          <p:nvPr>
            <p:ph type="dt" sz="half" idx="10"/>
          </p:nvPr>
        </p:nvSpPr>
        <p:spPr/>
        <p:txBody>
          <a:bodyPr/>
          <a:lstStyle/>
          <a:p>
            <a:endParaRPr lang="x-none"/>
          </a:p>
        </p:txBody>
      </p:sp>
      <p:sp>
        <p:nvSpPr>
          <p:cNvPr id="6" name="Footer Placeholder 5">
            <a:extLst>
              <a:ext uri="{FF2B5EF4-FFF2-40B4-BE49-F238E27FC236}">
                <a16:creationId xmlns:a16="http://schemas.microsoft.com/office/drawing/2014/main" xmlns="" id="{3116AC1F-940B-3946-CE87-F0A01B4F236A}"/>
              </a:ext>
            </a:extLst>
          </p:cNvPr>
          <p:cNvSpPr>
            <a:spLocks noGrp="1"/>
          </p:cNvSpPr>
          <p:nvPr>
            <p:ph type="ftr" sz="quarter" idx="11"/>
          </p:nvPr>
        </p:nvSpPr>
        <p:spPr>
          <a:xfrm>
            <a:off x="4038600" y="6356350"/>
            <a:ext cx="4114800" cy="365125"/>
          </a:xfrm>
          <a:prstGeom prst="rect">
            <a:avLst/>
          </a:prstGeom>
        </p:spPr>
        <p:txBody>
          <a:bodyPr/>
          <a:lstStyle/>
          <a:p>
            <a:endParaRPr lang="x-none"/>
          </a:p>
        </p:txBody>
      </p:sp>
      <p:sp>
        <p:nvSpPr>
          <p:cNvPr id="7" name="Slide Number Placeholder 6">
            <a:extLst>
              <a:ext uri="{FF2B5EF4-FFF2-40B4-BE49-F238E27FC236}">
                <a16:creationId xmlns:a16="http://schemas.microsoft.com/office/drawing/2014/main" xmlns="" id="{29DC563D-7B1B-BD50-95C9-21C6F428F374}"/>
              </a:ext>
            </a:extLst>
          </p:cNvPr>
          <p:cNvSpPr>
            <a:spLocks noGrp="1"/>
          </p:cNvSpPr>
          <p:nvPr>
            <p:ph type="sldNum" sz="quarter" idx="12"/>
          </p:nvPr>
        </p:nvSpPr>
        <p:spPr/>
        <p:txBody>
          <a:bodyPr/>
          <a:lstStyle/>
          <a:p>
            <a:fld id="{EE148BE8-9E75-414F-A482-815BCA8006D8}" type="slidenum">
              <a:rPr lang="x-none" smtClean="0"/>
              <a:t>‹#›</a:t>
            </a:fld>
            <a:endParaRPr lang="x-none"/>
          </a:p>
        </p:txBody>
      </p:sp>
    </p:spTree>
    <p:extLst>
      <p:ext uri="{BB962C8B-B14F-4D97-AF65-F5344CB8AC3E}">
        <p14:creationId xmlns:p14="http://schemas.microsoft.com/office/powerpoint/2010/main" val="653758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FFADE5-DCC4-904C-2A82-F3E6A33E39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a16="http://schemas.microsoft.com/office/drawing/2014/main" xmlns="" id="{2846D889-7F99-0540-900C-595B507CFC7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xmlns="" id="{367FED2E-EE25-D3E8-F667-481387C843B9}"/>
              </a:ext>
            </a:extLst>
          </p:cNvPr>
          <p:cNvSpPr>
            <a:spLocks noGrp="1"/>
          </p:cNvSpPr>
          <p:nvPr>
            <p:ph type="body" sz="half" idx="2"/>
          </p:nvPr>
        </p:nvSpPr>
        <p:spPr>
          <a:xfrm>
            <a:off x="839789" y="2057400"/>
            <a:ext cx="300699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9795B17E-1B42-69D9-886E-6697207C8A9F}"/>
              </a:ext>
            </a:extLst>
          </p:cNvPr>
          <p:cNvSpPr>
            <a:spLocks noGrp="1"/>
          </p:cNvSpPr>
          <p:nvPr>
            <p:ph type="dt" sz="half" idx="10"/>
          </p:nvPr>
        </p:nvSpPr>
        <p:spPr/>
        <p:txBody>
          <a:bodyPr/>
          <a:lstStyle/>
          <a:p>
            <a:endParaRPr lang="x-none"/>
          </a:p>
        </p:txBody>
      </p:sp>
      <p:sp>
        <p:nvSpPr>
          <p:cNvPr id="7" name="Slide Number Placeholder 6">
            <a:extLst>
              <a:ext uri="{FF2B5EF4-FFF2-40B4-BE49-F238E27FC236}">
                <a16:creationId xmlns:a16="http://schemas.microsoft.com/office/drawing/2014/main" xmlns="" id="{430256A0-095D-10C1-4F3F-6BF0D8AC4CA0}"/>
              </a:ext>
            </a:extLst>
          </p:cNvPr>
          <p:cNvSpPr>
            <a:spLocks noGrp="1"/>
          </p:cNvSpPr>
          <p:nvPr>
            <p:ph type="sldNum" sz="quarter" idx="12"/>
          </p:nvPr>
        </p:nvSpPr>
        <p:spPr/>
        <p:txBody>
          <a:bodyPr/>
          <a:lstStyle/>
          <a:p>
            <a:fld id="{EE148BE8-9E75-414F-A482-815BCA8006D8}" type="slidenum">
              <a:rPr lang="x-none" smtClean="0"/>
              <a:t>‹#›</a:t>
            </a:fld>
            <a:endParaRPr lang="x-none"/>
          </a:p>
        </p:txBody>
      </p:sp>
    </p:spTree>
    <p:extLst>
      <p:ext uri="{BB962C8B-B14F-4D97-AF65-F5344CB8AC3E}">
        <p14:creationId xmlns:p14="http://schemas.microsoft.com/office/powerpoint/2010/main" val="647430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FB608D-CAFB-BC88-8508-491F66AC8AEC}"/>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a16="http://schemas.microsoft.com/office/drawing/2014/main" xmlns="" id="{35841120-32D5-2789-09FD-0FF52B6717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F2A8A3E2-B207-C802-3CCC-AF9158E9F846}"/>
              </a:ext>
            </a:extLst>
          </p:cNvPr>
          <p:cNvSpPr>
            <a:spLocks noGrp="1"/>
          </p:cNvSpPr>
          <p:nvPr>
            <p:ph type="dt" sz="half" idx="10"/>
          </p:nvPr>
        </p:nvSpPr>
        <p:spPr/>
        <p:txBody>
          <a:bodyPr/>
          <a:lstStyle/>
          <a:p>
            <a:endParaRPr lang="x-none"/>
          </a:p>
        </p:txBody>
      </p:sp>
      <p:sp>
        <p:nvSpPr>
          <p:cNvPr id="6" name="Slide Number Placeholder 5">
            <a:extLst>
              <a:ext uri="{FF2B5EF4-FFF2-40B4-BE49-F238E27FC236}">
                <a16:creationId xmlns:a16="http://schemas.microsoft.com/office/drawing/2014/main" xmlns="" id="{BE314576-5FF8-8349-E09F-B74B414B3D3B}"/>
              </a:ext>
            </a:extLst>
          </p:cNvPr>
          <p:cNvSpPr>
            <a:spLocks noGrp="1"/>
          </p:cNvSpPr>
          <p:nvPr>
            <p:ph type="sldNum" sz="quarter" idx="12"/>
          </p:nvPr>
        </p:nvSpPr>
        <p:spPr/>
        <p:txBody>
          <a:bodyPr/>
          <a:lstStyle/>
          <a:p>
            <a:fld id="{EE148BE8-9E75-414F-A482-815BCA8006D8}" type="slidenum">
              <a:rPr lang="x-none" smtClean="0"/>
              <a:t>‹#›</a:t>
            </a:fld>
            <a:endParaRPr lang="x-none"/>
          </a:p>
        </p:txBody>
      </p:sp>
    </p:spTree>
    <p:extLst>
      <p:ext uri="{BB962C8B-B14F-4D97-AF65-F5344CB8AC3E}">
        <p14:creationId xmlns:p14="http://schemas.microsoft.com/office/powerpoint/2010/main" val="409770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3F6AFBF5-CC29-3BEC-4AE2-C038D763DE8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a16="http://schemas.microsoft.com/office/drawing/2014/main" xmlns="" id="{E764F510-22CA-8095-F730-BCA4D2D589E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FD3CB707-4140-4BC2-C1C8-72CEE62EB623}"/>
              </a:ext>
            </a:extLst>
          </p:cNvPr>
          <p:cNvSpPr>
            <a:spLocks noGrp="1"/>
          </p:cNvSpPr>
          <p:nvPr>
            <p:ph type="dt" sz="half" idx="10"/>
          </p:nvPr>
        </p:nvSpPr>
        <p:spPr/>
        <p:txBody>
          <a:bodyPr/>
          <a:lstStyle/>
          <a:p>
            <a:endParaRPr lang="x-none"/>
          </a:p>
        </p:txBody>
      </p:sp>
      <p:sp>
        <p:nvSpPr>
          <p:cNvPr id="6" name="Slide Number Placeholder 5">
            <a:extLst>
              <a:ext uri="{FF2B5EF4-FFF2-40B4-BE49-F238E27FC236}">
                <a16:creationId xmlns:a16="http://schemas.microsoft.com/office/drawing/2014/main" xmlns="" id="{86C30123-F1FB-163E-688D-E98C8CC50C04}"/>
              </a:ext>
            </a:extLst>
          </p:cNvPr>
          <p:cNvSpPr>
            <a:spLocks noGrp="1"/>
          </p:cNvSpPr>
          <p:nvPr>
            <p:ph type="sldNum" sz="quarter" idx="12"/>
          </p:nvPr>
        </p:nvSpPr>
        <p:spPr/>
        <p:txBody>
          <a:bodyPr/>
          <a:lstStyle/>
          <a:p>
            <a:fld id="{EE148BE8-9E75-414F-A482-815BCA8006D8}" type="slidenum">
              <a:rPr lang="x-none" smtClean="0"/>
              <a:t>‹#›</a:t>
            </a:fld>
            <a:endParaRPr lang="x-none"/>
          </a:p>
        </p:txBody>
      </p:sp>
    </p:spTree>
    <p:extLst>
      <p:ext uri="{BB962C8B-B14F-4D97-AF65-F5344CB8AC3E}">
        <p14:creationId xmlns:p14="http://schemas.microsoft.com/office/powerpoint/2010/main" val="13805308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Light Blue Title Slide">
    <p:spTree>
      <p:nvGrpSpPr>
        <p:cNvPr id="1" name=""/>
        <p:cNvGrpSpPr/>
        <p:nvPr/>
      </p:nvGrpSpPr>
      <p:grpSpPr>
        <a:xfrm>
          <a:off x="0" y="0"/>
          <a:ext cx="0" cy="0"/>
          <a:chOff x="0" y="0"/>
          <a:chExt cx="0" cy="0"/>
        </a:xfrm>
      </p:grpSpPr>
      <p:sp>
        <p:nvSpPr>
          <p:cNvPr id="5" name="Rectangle 5"/>
          <p:cNvSpPr>
            <a:spLocks noChangeArrowheads="1"/>
          </p:cNvSpPr>
          <p:nvPr/>
        </p:nvSpPr>
        <p:spPr bwMode="auto">
          <a:xfrm flipV="1">
            <a:off x="-1" y="15252"/>
            <a:ext cx="12228845" cy="1742771"/>
          </a:xfrm>
          <a:prstGeom prst="rect">
            <a:avLst/>
          </a:prstGeom>
          <a:solidFill>
            <a:srgbClr val="139A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115888" indent="-115888">
              <a:spcBef>
                <a:spcPct val="50000"/>
              </a:spcBef>
              <a:buFontTx/>
              <a:buChar char="•"/>
            </a:pPr>
            <a:endParaRPr lang="en-US" sz="1300" b="0" dirty="0"/>
          </a:p>
        </p:txBody>
      </p:sp>
      <p:sp>
        <p:nvSpPr>
          <p:cNvPr id="6" name="Line 1086"/>
          <p:cNvSpPr>
            <a:spLocks noChangeShapeType="1"/>
          </p:cNvSpPr>
          <p:nvPr/>
        </p:nvSpPr>
        <p:spPr bwMode="auto">
          <a:xfrm>
            <a:off x="645585" y="617539"/>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7" name="Line 1087"/>
          <p:cNvSpPr>
            <a:spLocks noChangeShapeType="1"/>
          </p:cNvSpPr>
          <p:nvPr/>
        </p:nvSpPr>
        <p:spPr bwMode="auto">
          <a:xfrm>
            <a:off x="645585" y="617539"/>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8" name="Rectangle 1088"/>
          <p:cNvSpPr>
            <a:spLocks noChangeArrowheads="1"/>
          </p:cNvSpPr>
          <p:nvPr/>
        </p:nvSpPr>
        <p:spPr bwMode="auto">
          <a:xfrm>
            <a:off x="645585" y="617539"/>
            <a:ext cx="2116"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dirty="0"/>
          </a:p>
        </p:txBody>
      </p:sp>
      <p:sp>
        <p:nvSpPr>
          <p:cNvPr id="9" name="Rectangle 1089"/>
          <p:cNvSpPr>
            <a:spLocks noChangeArrowheads="1"/>
          </p:cNvSpPr>
          <p:nvPr/>
        </p:nvSpPr>
        <p:spPr bwMode="auto">
          <a:xfrm>
            <a:off x="645585" y="61753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dirty="0"/>
          </a:p>
        </p:txBody>
      </p:sp>
      <p:sp>
        <p:nvSpPr>
          <p:cNvPr id="10" name="Freeform 1098"/>
          <p:cNvSpPr>
            <a:spLocks/>
          </p:cNvSpPr>
          <p:nvPr/>
        </p:nvSpPr>
        <p:spPr bwMode="auto">
          <a:xfrm>
            <a:off x="649818" y="617539"/>
            <a:ext cx="4233" cy="1587"/>
          </a:xfrm>
          <a:custGeom>
            <a:avLst/>
            <a:gdLst>
              <a:gd name="T0" fmla="*/ 0 w 2"/>
              <a:gd name="T1" fmla="*/ 0 h 1587"/>
              <a:gd name="T2" fmla="*/ 3175 w 2"/>
              <a:gd name="T3" fmla="*/ 0 h 1587"/>
              <a:gd name="T4" fmla="*/ 3175 w 2"/>
              <a:gd name="T5" fmla="*/ 0 h 1587"/>
              <a:gd name="T6" fmla="*/ 3175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3175 w 2"/>
              <a:gd name="T35" fmla="*/ 0 h 1587"/>
              <a:gd name="T36" fmla="*/ 3175 w 2"/>
              <a:gd name="T37" fmla="*/ 0 h 1587"/>
              <a:gd name="T38" fmla="*/ 3175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11" name="Freeform 1115"/>
          <p:cNvSpPr>
            <a:spLocks/>
          </p:cNvSpPr>
          <p:nvPr/>
        </p:nvSpPr>
        <p:spPr bwMode="auto">
          <a:xfrm>
            <a:off x="611718" y="473075"/>
            <a:ext cx="4233" cy="3175"/>
          </a:xfrm>
          <a:custGeom>
            <a:avLst/>
            <a:gdLst>
              <a:gd name="T0" fmla="*/ 0 w 2"/>
              <a:gd name="T1" fmla="*/ 3175 h 2"/>
              <a:gd name="T2" fmla="*/ 0 w 2"/>
              <a:gd name="T3" fmla="*/ 3175 h 2"/>
              <a:gd name="T4" fmla="*/ 0 w 2"/>
              <a:gd name="T5" fmla="*/ 3175 h 2"/>
              <a:gd name="T6" fmla="*/ 0 w 2"/>
              <a:gd name="T7" fmla="*/ 3175 h 2"/>
              <a:gd name="T8" fmla="*/ 0 w 2"/>
              <a:gd name="T9" fmla="*/ 3175 h 2"/>
              <a:gd name="T10" fmla="*/ 0 w 2"/>
              <a:gd name="T11" fmla="*/ 3175 h 2"/>
              <a:gd name="T12" fmla="*/ 3175 w 2"/>
              <a:gd name="T13" fmla="*/ 3175 h 2"/>
              <a:gd name="T14" fmla="*/ 3175 w 2"/>
              <a:gd name="T15" fmla="*/ 3175 h 2"/>
              <a:gd name="T16" fmla="*/ 3175 w 2"/>
              <a:gd name="T17" fmla="*/ 0 h 2"/>
              <a:gd name="T18" fmla="*/ 0 w 2"/>
              <a:gd name="T19" fmla="*/ 3175 h 2"/>
              <a:gd name="T20" fmla="*/ 0 w 2"/>
              <a:gd name="T21" fmla="*/ 3175 h 2"/>
              <a:gd name="T22" fmla="*/ 0 w 2"/>
              <a:gd name="T23" fmla="*/ 3175 h 2"/>
              <a:gd name="T24" fmla="*/ 0 w 2"/>
              <a:gd name="T25" fmla="*/ 3175 h 2"/>
              <a:gd name="T26" fmla="*/ 0 w 2"/>
              <a:gd name="T27" fmla="*/ 3175 h 2"/>
              <a:gd name="T28" fmla="*/ 3175 w 2"/>
              <a:gd name="T29" fmla="*/ 3175 h 2"/>
              <a:gd name="T30" fmla="*/ 3175 w 2"/>
              <a:gd name="T31" fmla="*/ 3175 h 2"/>
              <a:gd name="T32" fmla="*/ 3175 w 2"/>
              <a:gd name="T33" fmla="*/ 3175 h 2"/>
              <a:gd name="T34" fmla="*/ 3175 w 2"/>
              <a:gd name="T35" fmla="*/ 3175 h 2"/>
              <a:gd name="T36" fmla="*/ 3175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3175 w 2"/>
              <a:gd name="T55" fmla="*/ 3175 h 2"/>
              <a:gd name="T56" fmla="*/ 0 w 2"/>
              <a:gd name="T57" fmla="*/ 3175 h 2"/>
              <a:gd name="T58" fmla="*/ 3175 w 2"/>
              <a:gd name="T59" fmla="*/ 3175 h 2"/>
              <a:gd name="T60" fmla="*/ 3175 w 2"/>
              <a:gd name="T61" fmla="*/ 3175 h 2"/>
              <a:gd name="T62" fmla="*/ 3175 w 2"/>
              <a:gd name="T63" fmla="*/ 3175 h 2"/>
              <a:gd name="T64" fmla="*/ 0 w 2"/>
              <a:gd name="T65" fmla="*/ 3175 h 2"/>
              <a:gd name="T66" fmla="*/ 0 w 2"/>
              <a:gd name="T67" fmla="*/ 3175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12" name="Freeform 1120"/>
          <p:cNvSpPr>
            <a:spLocks/>
          </p:cNvSpPr>
          <p:nvPr/>
        </p:nvSpPr>
        <p:spPr bwMode="auto">
          <a:xfrm>
            <a:off x="611718" y="463551"/>
            <a:ext cx="4233" cy="3175"/>
          </a:xfrm>
          <a:custGeom>
            <a:avLst/>
            <a:gdLst>
              <a:gd name="T0" fmla="*/ 0 w 2"/>
              <a:gd name="T1" fmla="*/ 0 h 2"/>
              <a:gd name="T2" fmla="*/ 0 w 2"/>
              <a:gd name="T3" fmla="*/ 3175 h 2"/>
              <a:gd name="T4" fmla="*/ 0 w 2"/>
              <a:gd name="T5" fmla="*/ 3175 h 2"/>
              <a:gd name="T6" fmla="*/ 0 w 2"/>
              <a:gd name="T7" fmla="*/ 3175 h 2"/>
              <a:gd name="T8" fmla="*/ 3175 w 2"/>
              <a:gd name="T9" fmla="*/ 3175 h 2"/>
              <a:gd name="T10" fmla="*/ 3175 w 2"/>
              <a:gd name="T11" fmla="*/ 0 h 2"/>
              <a:gd name="T12" fmla="*/ 3175 w 2"/>
              <a:gd name="T13" fmla="*/ 0 h 2"/>
              <a:gd name="T14" fmla="*/ 3175 w 2"/>
              <a:gd name="T15" fmla="*/ 0 h 2"/>
              <a:gd name="T16" fmla="*/ 0 w 2"/>
              <a:gd name="T17" fmla="*/ 0 h 2"/>
              <a:gd name="T18" fmla="*/ 0 w 2"/>
              <a:gd name="T19" fmla="*/ 3175 h 2"/>
              <a:gd name="T20" fmla="*/ 0 w 2"/>
              <a:gd name="T21" fmla="*/ 3175 h 2"/>
              <a:gd name="T22" fmla="*/ 3175 w 2"/>
              <a:gd name="T23" fmla="*/ 0 h 2"/>
              <a:gd name="T24" fmla="*/ 3175 w 2"/>
              <a:gd name="T25" fmla="*/ 0 h 2"/>
              <a:gd name="T26" fmla="*/ 3175 w 2"/>
              <a:gd name="T27" fmla="*/ 0 h 2"/>
              <a:gd name="T28" fmla="*/ 3175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3175 w 2"/>
              <a:gd name="T47" fmla="*/ 3175 h 2"/>
              <a:gd name="T48" fmla="*/ 0 w 2"/>
              <a:gd name="T49" fmla="*/ 3175 h 2"/>
              <a:gd name="T50" fmla="*/ 0 w 2"/>
              <a:gd name="T51" fmla="*/ 3175 h 2"/>
              <a:gd name="T52" fmla="*/ 3175 w 2"/>
              <a:gd name="T53" fmla="*/ 3175 h 2"/>
              <a:gd name="T54" fmla="*/ 3175 w 2"/>
              <a:gd name="T55" fmla="*/ 3175 h 2"/>
              <a:gd name="T56" fmla="*/ 3175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13" name="Freeform 1134"/>
          <p:cNvSpPr>
            <a:spLocks/>
          </p:cNvSpPr>
          <p:nvPr/>
        </p:nvSpPr>
        <p:spPr bwMode="auto">
          <a:xfrm>
            <a:off x="937685" y="514350"/>
            <a:ext cx="4233" cy="6350"/>
          </a:xfrm>
          <a:custGeom>
            <a:avLst/>
            <a:gdLst>
              <a:gd name="T0" fmla="*/ 3175 w 2"/>
              <a:gd name="T1" fmla="*/ 6350 h 4"/>
              <a:gd name="T2" fmla="*/ 3175 w 2"/>
              <a:gd name="T3" fmla="*/ 6350 h 4"/>
              <a:gd name="T4" fmla="*/ 3175 w 2"/>
              <a:gd name="T5" fmla="*/ 6350 h 4"/>
              <a:gd name="T6" fmla="*/ 3175 w 2"/>
              <a:gd name="T7" fmla="*/ 3175 h 4"/>
              <a:gd name="T8" fmla="*/ 3175 w 2"/>
              <a:gd name="T9" fmla="*/ 0 h 4"/>
              <a:gd name="T10" fmla="*/ 3175 w 2"/>
              <a:gd name="T11" fmla="*/ 0 h 4"/>
              <a:gd name="T12" fmla="*/ 3175 w 2"/>
              <a:gd name="T13" fmla="*/ 0 h 4"/>
              <a:gd name="T14" fmla="*/ 0 w 2"/>
              <a:gd name="T15" fmla="*/ 3175 h 4"/>
              <a:gd name="T16" fmla="*/ 3175 w 2"/>
              <a:gd name="T17" fmla="*/ 6350 h 4"/>
              <a:gd name="T18" fmla="*/ 3175 w 2"/>
              <a:gd name="T19" fmla="*/ 3175 h 4"/>
              <a:gd name="T20" fmla="*/ 3175 w 2"/>
              <a:gd name="T21" fmla="*/ 3175 h 4"/>
              <a:gd name="T22" fmla="*/ 3175 w 2"/>
              <a:gd name="T23" fmla="*/ 0 h 4"/>
              <a:gd name="T24" fmla="*/ 3175 w 2"/>
              <a:gd name="T25" fmla="*/ 3175 h 4"/>
              <a:gd name="T26" fmla="*/ 3175 w 2"/>
              <a:gd name="T27" fmla="*/ 3175 h 4"/>
              <a:gd name="T28" fmla="*/ 3175 w 2"/>
              <a:gd name="T29" fmla="*/ 3175 h 4"/>
              <a:gd name="T30" fmla="*/ 3175 w 2"/>
              <a:gd name="T31" fmla="*/ 3175 h 4"/>
              <a:gd name="T32" fmla="*/ 3175 w 2"/>
              <a:gd name="T33" fmla="*/ 3175 h 4"/>
              <a:gd name="T34" fmla="*/ 3175 w 2"/>
              <a:gd name="T35" fmla="*/ 3175 h 4"/>
              <a:gd name="T36" fmla="*/ 3175 w 2"/>
              <a:gd name="T37" fmla="*/ 3175 h 4"/>
              <a:gd name="T38" fmla="*/ 3175 w 2"/>
              <a:gd name="T39" fmla="*/ 3175 h 4"/>
              <a:gd name="T40" fmla="*/ 3175 w 2"/>
              <a:gd name="T41" fmla="*/ 3175 h 4"/>
              <a:gd name="T42" fmla="*/ 3175 w 2"/>
              <a:gd name="T43" fmla="*/ 3175 h 4"/>
              <a:gd name="T44" fmla="*/ 3175 w 2"/>
              <a:gd name="T45" fmla="*/ 3175 h 4"/>
              <a:gd name="T46" fmla="*/ 3175 w 2"/>
              <a:gd name="T47" fmla="*/ 3175 h 4"/>
              <a:gd name="T48" fmla="*/ 3175 w 2"/>
              <a:gd name="T49" fmla="*/ 3175 h 4"/>
              <a:gd name="T50" fmla="*/ 3175 w 2"/>
              <a:gd name="T51" fmla="*/ 3175 h 4"/>
              <a:gd name="T52" fmla="*/ 0 w 2"/>
              <a:gd name="T53" fmla="*/ 3175 h 4"/>
              <a:gd name="T54" fmla="*/ 3175 w 2"/>
              <a:gd name="T55" fmla="*/ 6350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14" name="Freeform 1141"/>
          <p:cNvSpPr>
            <a:spLocks/>
          </p:cNvSpPr>
          <p:nvPr/>
        </p:nvSpPr>
        <p:spPr bwMode="auto">
          <a:xfrm>
            <a:off x="941918" y="479425"/>
            <a:ext cx="2116" cy="6350"/>
          </a:xfrm>
          <a:custGeom>
            <a:avLst/>
            <a:gdLst>
              <a:gd name="T0" fmla="*/ 0 w 1587"/>
              <a:gd name="T1" fmla="*/ 6350 h 4"/>
              <a:gd name="T2" fmla="*/ 0 w 1587"/>
              <a:gd name="T3" fmla="*/ 3175 h 4"/>
              <a:gd name="T4" fmla="*/ 0 w 1587"/>
              <a:gd name="T5" fmla="*/ 0 h 4"/>
              <a:gd name="T6" fmla="*/ 0 w 1587"/>
              <a:gd name="T7" fmla="*/ 0 h 4"/>
              <a:gd name="T8" fmla="*/ 0 w 1587"/>
              <a:gd name="T9" fmla="*/ 3175 h 4"/>
              <a:gd name="T10" fmla="*/ 0 w 1587"/>
              <a:gd name="T11" fmla="*/ 3175 h 4"/>
              <a:gd name="T12" fmla="*/ 0 w 1587"/>
              <a:gd name="T13" fmla="*/ 6350 h 4"/>
              <a:gd name="T14" fmla="*/ 0 w 1587"/>
              <a:gd name="T15" fmla="*/ 3175 h 4"/>
              <a:gd name="T16" fmla="*/ 0 w 1587"/>
              <a:gd name="T17" fmla="*/ 3175 h 4"/>
              <a:gd name="T18" fmla="*/ 0 w 1587"/>
              <a:gd name="T19" fmla="*/ 3175 h 4"/>
              <a:gd name="T20" fmla="*/ 0 w 1587"/>
              <a:gd name="T21" fmla="*/ 3175 h 4"/>
              <a:gd name="T22" fmla="*/ 0 w 1587"/>
              <a:gd name="T23" fmla="*/ 3175 h 4"/>
              <a:gd name="T24" fmla="*/ 0 w 1587"/>
              <a:gd name="T25" fmla="*/ 3175 h 4"/>
              <a:gd name="T26" fmla="*/ 0 w 1587"/>
              <a:gd name="T27" fmla="*/ 3175 h 4"/>
              <a:gd name="T28" fmla="*/ 0 w 1587"/>
              <a:gd name="T29" fmla="*/ 6350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15" name="Freeform 1148"/>
          <p:cNvSpPr>
            <a:spLocks/>
          </p:cNvSpPr>
          <p:nvPr/>
        </p:nvSpPr>
        <p:spPr bwMode="auto">
          <a:xfrm>
            <a:off x="924985" y="460376"/>
            <a:ext cx="4233" cy="3175"/>
          </a:xfrm>
          <a:custGeom>
            <a:avLst/>
            <a:gdLst>
              <a:gd name="T0" fmla="*/ 3175 w 2"/>
              <a:gd name="T1" fmla="*/ 3175 h 2"/>
              <a:gd name="T2" fmla="*/ 3175 w 2"/>
              <a:gd name="T3" fmla="*/ 0 h 2"/>
              <a:gd name="T4" fmla="*/ 3175 w 2"/>
              <a:gd name="T5" fmla="*/ 0 h 2"/>
              <a:gd name="T6" fmla="*/ 3175 w 2"/>
              <a:gd name="T7" fmla="*/ 0 h 2"/>
              <a:gd name="T8" fmla="*/ 3175 w 2"/>
              <a:gd name="T9" fmla="*/ 0 h 2"/>
              <a:gd name="T10" fmla="*/ 0 w 2"/>
              <a:gd name="T11" fmla="*/ 0 h 2"/>
              <a:gd name="T12" fmla="*/ 0 w 2"/>
              <a:gd name="T13" fmla="*/ 0 h 2"/>
              <a:gd name="T14" fmla="*/ 0 w 2"/>
              <a:gd name="T15" fmla="*/ 3175 h 2"/>
              <a:gd name="T16" fmla="*/ 0 w 2"/>
              <a:gd name="T17" fmla="*/ 3175 h 2"/>
              <a:gd name="T18" fmla="*/ 0 w 2"/>
              <a:gd name="T19" fmla="*/ 3175 h 2"/>
              <a:gd name="T20" fmla="*/ 3175 w 2"/>
              <a:gd name="T21" fmla="*/ 3175 h 2"/>
              <a:gd name="T22" fmla="*/ 3175 w 2"/>
              <a:gd name="T23" fmla="*/ 3175 h 2"/>
              <a:gd name="T24" fmla="*/ 3175 w 2"/>
              <a:gd name="T25" fmla="*/ 0 h 2"/>
              <a:gd name="T26" fmla="*/ 3175 w 2"/>
              <a:gd name="T27" fmla="*/ 0 h 2"/>
              <a:gd name="T28" fmla="*/ 3175 w 2"/>
              <a:gd name="T29" fmla="*/ 0 h 2"/>
              <a:gd name="T30" fmla="*/ 0 w 2"/>
              <a:gd name="T31" fmla="*/ 3175 h 2"/>
              <a:gd name="T32" fmla="*/ 3175 w 2"/>
              <a:gd name="T33" fmla="*/ 3175 h 2"/>
              <a:gd name="T34" fmla="*/ 3175 w 2"/>
              <a:gd name="T35" fmla="*/ 0 h 2"/>
              <a:gd name="T36" fmla="*/ 0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3175 w 2"/>
              <a:gd name="T59" fmla="*/ 3175 h 2"/>
              <a:gd name="T60" fmla="*/ 3175 w 2"/>
              <a:gd name="T61" fmla="*/ 3175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16" name="Freeform 1150"/>
          <p:cNvSpPr>
            <a:spLocks/>
          </p:cNvSpPr>
          <p:nvPr/>
        </p:nvSpPr>
        <p:spPr bwMode="auto">
          <a:xfrm>
            <a:off x="912285" y="447676"/>
            <a:ext cx="2116" cy="3175"/>
          </a:xfrm>
          <a:custGeom>
            <a:avLst/>
            <a:gdLst>
              <a:gd name="T0" fmla="*/ 0 w 1587"/>
              <a:gd name="T1" fmla="*/ 3175 h 2"/>
              <a:gd name="T2" fmla="*/ 0 w 1587"/>
              <a:gd name="T3" fmla="*/ 0 h 2"/>
              <a:gd name="T4" fmla="*/ 0 w 1587"/>
              <a:gd name="T5" fmla="*/ 3175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17" name="Freeform 1152"/>
          <p:cNvSpPr>
            <a:spLocks/>
          </p:cNvSpPr>
          <p:nvPr/>
        </p:nvSpPr>
        <p:spPr bwMode="auto">
          <a:xfrm>
            <a:off x="912285" y="447676"/>
            <a:ext cx="4233" cy="3175"/>
          </a:xfrm>
          <a:custGeom>
            <a:avLst/>
            <a:gdLst>
              <a:gd name="T0" fmla="*/ 3175 w 2"/>
              <a:gd name="T1" fmla="*/ 0 h 2"/>
              <a:gd name="T2" fmla="*/ 0 w 2"/>
              <a:gd name="T3" fmla="*/ 0 h 2"/>
              <a:gd name="T4" fmla="*/ 0 w 2"/>
              <a:gd name="T5" fmla="*/ 0 h 2"/>
              <a:gd name="T6" fmla="*/ 0 w 2"/>
              <a:gd name="T7" fmla="*/ 0 h 2"/>
              <a:gd name="T8" fmla="*/ 0 w 2"/>
              <a:gd name="T9" fmla="*/ 3175 h 2"/>
              <a:gd name="T10" fmla="*/ 3175 w 2"/>
              <a:gd name="T11" fmla="*/ 3175 h 2"/>
              <a:gd name="T12" fmla="*/ 3175 w 2"/>
              <a:gd name="T13" fmla="*/ 0 h 2"/>
              <a:gd name="T14" fmla="*/ 0 w 2"/>
              <a:gd name="T15" fmla="*/ 0 h 2"/>
              <a:gd name="T16" fmla="*/ 0 w 2"/>
              <a:gd name="T17" fmla="*/ 0 h 2"/>
              <a:gd name="T18" fmla="*/ 0 w 2"/>
              <a:gd name="T19" fmla="*/ 0 h 2"/>
              <a:gd name="T20" fmla="*/ 0 w 2"/>
              <a:gd name="T21" fmla="*/ 3175 h 2"/>
              <a:gd name="T22" fmla="*/ 3175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18" name="Freeform 1154"/>
          <p:cNvSpPr>
            <a:spLocks/>
          </p:cNvSpPr>
          <p:nvPr/>
        </p:nvSpPr>
        <p:spPr bwMode="auto">
          <a:xfrm>
            <a:off x="886885" y="434975"/>
            <a:ext cx="4233"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19" name="Freeform 1156"/>
          <p:cNvSpPr>
            <a:spLocks/>
          </p:cNvSpPr>
          <p:nvPr/>
        </p:nvSpPr>
        <p:spPr bwMode="auto">
          <a:xfrm>
            <a:off x="886885" y="431801"/>
            <a:ext cx="4233" cy="3175"/>
          </a:xfrm>
          <a:custGeom>
            <a:avLst/>
            <a:gdLst>
              <a:gd name="T0" fmla="*/ 3175 w 2"/>
              <a:gd name="T1" fmla="*/ 3175 h 2"/>
              <a:gd name="T2" fmla="*/ 0 w 2"/>
              <a:gd name="T3" fmla="*/ 0 h 2"/>
              <a:gd name="T4" fmla="*/ 0 w 2"/>
              <a:gd name="T5" fmla="*/ 0 h 2"/>
              <a:gd name="T6" fmla="*/ 0 w 2"/>
              <a:gd name="T7" fmla="*/ 3175 h 2"/>
              <a:gd name="T8" fmla="*/ 3175 w 2"/>
              <a:gd name="T9" fmla="*/ 3175 h 2"/>
              <a:gd name="T10" fmla="*/ 3175 w 2"/>
              <a:gd name="T11" fmla="*/ 3175 h 2"/>
              <a:gd name="T12" fmla="*/ 3175 w 2"/>
              <a:gd name="T13" fmla="*/ 3175 h 2"/>
              <a:gd name="T14" fmla="*/ 0 w 2"/>
              <a:gd name="T15" fmla="*/ 0 h 2"/>
              <a:gd name="T16" fmla="*/ 0 w 2"/>
              <a:gd name="T17" fmla="*/ 0 h 2"/>
              <a:gd name="T18" fmla="*/ 0 w 2"/>
              <a:gd name="T19" fmla="*/ 3175 h 2"/>
              <a:gd name="T20" fmla="*/ 3175 w 2"/>
              <a:gd name="T21" fmla="*/ 3175 h 2"/>
              <a:gd name="T22" fmla="*/ 3175 w 2"/>
              <a:gd name="T23" fmla="*/ 3175 h 2"/>
              <a:gd name="T24" fmla="*/ 3175 w 2"/>
              <a:gd name="T25" fmla="*/ 3175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20" name="Freeform 1163"/>
          <p:cNvSpPr>
            <a:spLocks/>
          </p:cNvSpPr>
          <p:nvPr/>
        </p:nvSpPr>
        <p:spPr bwMode="auto">
          <a:xfrm>
            <a:off x="814917" y="415926"/>
            <a:ext cx="8467" cy="3175"/>
          </a:xfrm>
          <a:custGeom>
            <a:avLst/>
            <a:gdLst>
              <a:gd name="T0" fmla="*/ 3175 w 4"/>
              <a:gd name="T1" fmla="*/ 3175 h 2"/>
              <a:gd name="T2" fmla="*/ 3175 w 4"/>
              <a:gd name="T3" fmla="*/ 3175 h 2"/>
              <a:gd name="T4" fmla="*/ 6350 w 4"/>
              <a:gd name="T5" fmla="*/ 3175 h 2"/>
              <a:gd name="T6" fmla="*/ 6350 w 4"/>
              <a:gd name="T7" fmla="*/ 0 h 2"/>
              <a:gd name="T8" fmla="*/ 6350 w 4"/>
              <a:gd name="T9" fmla="*/ 0 h 2"/>
              <a:gd name="T10" fmla="*/ 3175 w 4"/>
              <a:gd name="T11" fmla="*/ 0 h 2"/>
              <a:gd name="T12" fmla="*/ 3175 w 4"/>
              <a:gd name="T13" fmla="*/ 0 h 2"/>
              <a:gd name="T14" fmla="*/ 0 w 4"/>
              <a:gd name="T15" fmla="*/ 3175 h 2"/>
              <a:gd name="T16" fmla="*/ 3175 w 4"/>
              <a:gd name="T17" fmla="*/ 3175 h 2"/>
              <a:gd name="T18" fmla="*/ 3175 w 4"/>
              <a:gd name="T19" fmla="*/ 0 h 2"/>
              <a:gd name="T20" fmla="*/ 6350 w 4"/>
              <a:gd name="T21" fmla="*/ 3175 h 2"/>
              <a:gd name="T22" fmla="*/ 6350 w 4"/>
              <a:gd name="T23" fmla="*/ 0 h 2"/>
              <a:gd name="T24" fmla="*/ 6350 w 4"/>
              <a:gd name="T25" fmla="*/ 0 h 2"/>
              <a:gd name="T26" fmla="*/ 3175 w 4"/>
              <a:gd name="T27" fmla="*/ 0 h 2"/>
              <a:gd name="T28" fmla="*/ 3175 w 4"/>
              <a:gd name="T29" fmla="*/ 0 h 2"/>
              <a:gd name="T30" fmla="*/ 0 w 4"/>
              <a:gd name="T31" fmla="*/ 0 h 2"/>
              <a:gd name="T32" fmla="*/ 3175 w 4"/>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21" name="Freeform 1172"/>
          <p:cNvSpPr>
            <a:spLocks/>
          </p:cNvSpPr>
          <p:nvPr/>
        </p:nvSpPr>
        <p:spPr bwMode="auto">
          <a:xfrm>
            <a:off x="776818" y="476251"/>
            <a:ext cx="4233" cy="3175"/>
          </a:xfrm>
          <a:custGeom>
            <a:avLst/>
            <a:gdLst>
              <a:gd name="T0" fmla="*/ 0 w 2"/>
              <a:gd name="T1" fmla="*/ 3175 h 2"/>
              <a:gd name="T2" fmla="*/ 0 w 2"/>
              <a:gd name="T3" fmla="*/ 3175 h 2"/>
              <a:gd name="T4" fmla="*/ 3175 w 2"/>
              <a:gd name="T5" fmla="*/ 3175 h 2"/>
              <a:gd name="T6" fmla="*/ 0 w 2"/>
              <a:gd name="T7" fmla="*/ 0 h 2"/>
              <a:gd name="T8" fmla="*/ 0 w 2"/>
              <a:gd name="T9" fmla="*/ 0 h 2"/>
              <a:gd name="T10" fmla="*/ 0 w 2"/>
              <a:gd name="T11" fmla="*/ 0 h 2"/>
              <a:gd name="T12" fmla="*/ 0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0 w 2"/>
              <a:gd name="T59" fmla="*/ 3175 h 2"/>
              <a:gd name="T60" fmla="*/ 0 w 2"/>
              <a:gd name="T61" fmla="*/ 3175 h 2"/>
              <a:gd name="T62" fmla="*/ 0 w 2"/>
              <a:gd name="T63" fmla="*/ 3175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22" name="Freeform 1177"/>
          <p:cNvSpPr>
            <a:spLocks/>
          </p:cNvSpPr>
          <p:nvPr/>
        </p:nvSpPr>
        <p:spPr bwMode="auto">
          <a:xfrm>
            <a:off x="742952" y="534989"/>
            <a:ext cx="4233" cy="3175"/>
          </a:xfrm>
          <a:custGeom>
            <a:avLst/>
            <a:gdLst>
              <a:gd name="T0" fmla="*/ 0 w 2"/>
              <a:gd name="T1" fmla="*/ 3175 h 2"/>
              <a:gd name="T2" fmla="*/ 3175 w 2"/>
              <a:gd name="T3" fmla="*/ 3175 h 2"/>
              <a:gd name="T4" fmla="*/ 3175 w 2"/>
              <a:gd name="T5" fmla="*/ 3175 h 2"/>
              <a:gd name="T6" fmla="*/ 3175 w 2"/>
              <a:gd name="T7" fmla="*/ 0 h 2"/>
              <a:gd name="T8" fmla="*/ 3175 w 2"/>
              <a:gd name="T9" fmla="*/ 0 h 2"/>
              <a:gd name="T10" fmla="*/ 3175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3175 h 2"/>
              <a:gd name="T40" fmla="*/ 0 w 2"/>
              <a:gd name="T41" fmla="*/ 3175 h 2"/>
              <a:gd name="T42" fmla="*/ 3175 w 2"/>
              <a:gd name="T43" fmla="*/ 3175 h 2"/>
              <a:gd name="T44" fmla="*/ 3175 w 2"/>
              <a:gd name="T45" fmla="*/ 0 h 2"/>
              <a:gd name="T46" fmla="*/ 3175 w 2"/>
              <a:gd name="T47" fmla="*/ 0 h 2"/>
              <a:gd name="T48" fmla="*/ 3175 w 2"/>
              <a:gd name="T49" fmla="*/ 0 h 2"/>
              <a:gd name="T50" fmla="*/ 3175 w 2"/>
              <a:gd name="T51" fmla="*/ 0 h 2"/>
              <a:gd name="T52" fmla="*/ 3175 w 2"/>
              <a:gd name="T53" fmla="*/ 0 h 2"/>
              <a:gd name="T54" fmla="*/ 3175 w 2"/>
              <a:gd name="T55" fmla="*/ 0 h 2"/>
              <a:gd name="T56" fmla="*/ 3175 w 2"/>
              <a:gd name="T57" fmla="*/ 0 h 2"/>
              <a:gd name="T58" fmla="*/ 3175 w 2"/>
              <a:gd name="T59" fmla="*/ 0 h 2"/>
              <a:gd name="T60" fmla="*/ 3175 w 2"/>
              <a:gd name="T61" fmla="*/ 0 h 2"/>
              <a:gd name="T62" fmla="*/ 3175 w 2"/>
              <a:gd name="T63" fmla="*/ 0 h 2"/>
              <a:gd name="T64" fmla="*/ 3175 w 2"/>
              <a:gd name="T65" fmla="*/ 0 h 2"/>
              <a:gd name="T66" fmla="*/ 3175 w 2"/>
              <a:gd name="T67" fmla="*/ 3175 h 2"/>
              <a:gd name="T68" fmla="*/ 3175 w 2"/>
              <a:gd name="T69" fmla="*/ 0 h 2"/>
              <a:gd name="T70" fmla="*/ 3175 w 2"/>
              <a:gd name="T71" fmla="*/ 0 h 2"/>
              <a:gd name="T72" fmla="*/ 0 w 2"/>
              <a:gd name="T73" fmla="*/ 0 h 2"/>
              <a:gd name="T74" fmla="*/ 0 w 2"/>
              <a:gd name="T75" fmla="*/ 0 h 2"/>
              <a:gd name="T76" fmla="*/ 0 w 2"/>
              <a:gd name="T77" fmla="*/ 3175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23" name="Freeform 1180"/>
          <p:cNvSpPr>
            <a:spLocks/>
          </p:cNvSpPr>
          <p:nvPr/>
        </p:nvSpPr>
        <p:spPr bwMode="auto">
          <a:xfrm>
            <a:off x="747185" y="530226"/>
            <a:ext cx="4233" cy="4763"/>
          </a:xfrm>
          <a:custGeom>
            <a:avLst/>
            <a:gdLst>
              <a:gd name="T0" fmla="*/ 0 w 2"/>
              <a:gd name="T1" fmla="*/ 4763 h 3"/>
              <a:gd name="T2" fmla="*/ 0 w 2"/>
              <a:gd name="T3" fmla="*/ 4763 h 3"/>
              <a:gd name="T4" fmla="*/ 3175 w 2"/>
              <a:gd name="T5" fmla="*/ 4763 h 3"/>
              <a:gd name="T6" fmla="*/ 3175 w 2"/>
              <a:gd name="T7" fmla="*/ 4763 h 3"/>
              <a:gd name="T8" fmla="*/ 0 w 2"/>
              <a:gd name="T9" fmla="*/ 0 h 3"/>
              <a:gd name="T10" fmla="*/ 0 w 2"/>
              <a:gd name="T11" fmla="*/ 0 h 3"/>
              <a:gd name="T12" fmla="*/ 0 w 2"/>
              <a:gd name="T13" fmla="*/ 0 h 3"/>
              <a:gd name="T14" fmla="*/ 0 w 2"/>
              <a:gd name="T15" fmla="*/ 4763 h 3"/>
              <a:gd name="T16" fmla="*/ 0 w 2"/>
              <a:gd name="T17" fmla="*/ 4763 h 3"/>
              <a:gd name="T18" fmla="*/ 0 w 2"/>
              <a:gd name="T19" fmla="*/ 4763 h 3"/>
              <a:gd name="T20" fmla="*/ 0 w 2"/>
              <a:gd name="T21" fmla="*/ 4763 h 3"/>
              <a:gd name="T22" fmla="*/ 0 w 2"/>
              <a:gd name="T23" fmla="*/ 0 h 3"/>
              <a:gd name="T24" fmla="*/ 0 w 2"/>
              <a:gd name="T25" fmla="*/ 4763 h 3"/>
              <a:gd name="T26" fmla="*/ 0 w 2"/>
              <a:gd name="T27" fmla="*/ 4763 h 3"/>
              <a:gd name="T28" fmla="*/ 0 w 2"/>
              <a:gd name="T29" fmla="*/ 4763 h 3"/>
              <a:gd name="T30" fmla="*/ 0 w 2"/>
              <a:gd name="T31" fmla="*/ 4763 h 3"/>
              <a:gd name="T32" fmla="*/ 0 w 2"/>
              <a:gd name="T33" fmla="*/ 4763 h 3"/>
              <a:gd name="T34" fmla="*/ 0 w 2"/>
              <a:gd name="T35" fmla="*/ 4763 h 3"/>
              <a:gd name="T36" fmla="*/ 0 w 2"/>
              <a:gd name="T37" fmla="*/ 4763 h 3"/>
              <a:gd name="T38" fmla="*/ 0 w 2"/>
              <a:gd name="T39" fmla="*/ 4763 h 3"/>
              <a:gd name="T40" fmla="*/ 0 w 2"/>
              <a:gd name="T41" fmla="*/ 4763 h 3"/>
              <a:gd name="T42" fmla="*/ 0 w 2"/>
              <a:gd name="T43" fmla="*/ 4763 h 3"/>
              <a:gd name="T44" fmla="*/ 0 w 2"/>
              <a:gd name="T45" fmla="*/ 4763 h 3"/>
              <a:gd name="T46" fmla="*/ 0 w 2"/>
              <a:gd name="T47" fmla="*/ 4763 h 3"/>
              <a:gd name="T48" fmla="*/ 0 w 2"/>
              <a:gd name="T49" fmla="*/ 4763 h 3"/>
              <a:gd name="T50" fmla="*/ 0 w 2"/>
              <a:gd name="T51" fmla="*/ 4763 h 3"/>
              <a:gd name="T52" fmla="*/ 0 w 2"/>
              <a:gd name="T53" fmla="*/ 4763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24" name="Line 1187"/>
          <p:cNvSpPr>
            <a:spLocks noChangeShapeType="1"/>
          </p:cNvSpPr>
          <p:nvPr/>
        </p:nvSpPr>
        <p:spPr bwMode="auto">
          <a:xfrm>
            <a:off x="759885" y="52070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25" name="Line 1188"/>
          <p:cNvSpPr>
            <a:spLocks noChangeShapeType="1"/>
          </p:cNvSpPr>
          <p:nvPr/>
        </p:nvSpPr>
        <p:spPr bwMode="auto">
          <a:xfrm>
            <a:off x="759885" y="52070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26" name="Freeform 1208"/>
          <p:cNvSpPr>
            <a:spLocks/>
          </p:cNvSpPr>
          <p:nvPr/>
        </p:nvSpPr>
        <p:spPr bwMode="auto">
          <a:xfrm>
            <a:off x="793751" y="557214"/>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27" name="Freeform 1210"/>
          <p:cNvSpPr>
            <a:spLocks/>
          </p:cNvSpPr>
          <p:nvPr/>
        </p:nvSpPr>
        <p:spPr bwMode="auto">
          <a:xfrm>
            <a:off x="793752" y="557214"/>
            <a:ext cx="4233" cy="3175"/>
          </a:xfrm>
          <a:custGeom>
            <a:avLst/>
            <a:gdLst>
              <a:gd name="T0" fmla="*/ 0 w 2"/>
              <a:gd name="T1" fmla="*/ 3175 h 2"/>
              <a:gd name="T2" fmla="*/ 0 w 2"/>
              <a:gd name="T3" fmla="*/ 3175 h 2"/>
              <a:gd name="T4" fmla="*/ 3175 w 2"/>
              <a:gd name="T5" fmla="*/ 3175 h 2"/>
              <a:gd name="T6" fmla="*/ 3175 w 2"/>
              <a:gd name="T7" fmla="*/ 0 h 2"/>
              <a:gd name="T8" fmla="*/ 3175 w 2"/>
              <a:gd name="T9" fmla="*/ 0 h 2"/>
              <a:gd name="T10" fmla="*/ 0 w 2"/>
              <a:gd name="T11" fmla="*/ 0 h 2"/>
              <a:gd name="T12" fmla="*/ 0 w 2"/>
              <a:gd name="T13" fmla="*/ 0 h 2"/>
              <a:gd name="T14" fmla="*/ 0 w 2"/>
              <a:gd name="T15" fmla="*/ 0 h 2"/>
              <a:gd name="T16" fmla="*/ 0 w 2"/>
              <a:gd name="T17" fmla="*/ 3175 h 2"/>
              <a:gd name="T18" fmla="*/ 0 w 2"/>
              <a:gd name="T19" fmla="*/ 3175 h 2"/>
              <a:gd name="T20" fmla="*/ 3175 w 2"/>
              <a:gd name="T21" fmla="*/ 3175 h 2"/>
              <a:gd name="T22" fmla="*/ 3175 w 2"/>
              <a:gd name="T23" fmla="*/ 0 h 2"/>
              <a:gd name="T24" fmla="*/ 3175 w 2"/>
              <a:gd name="T25" fmla="*/ 0 h 2"/>
              <a:gd name="T26" fmla="*/ 0 w 2"/>
              <a:gd name="T27" fmla="*/ 0 h 2"/>
              <a:gd name="T28" fmla="*/ 0 w 2"/>
              <a:gd name="T29" fmla="*/ 0 h 2"/>
              <a:gd name="T30" fmla="*/ 0 w 2"/>
              <a:gd name="T31" fmla="*/ 0 h 2"/>
              <a:gd name="T32" fmla="*/ 0 w 2"/>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28" name="Freeform 1214"/>
          <p:cNvSpPr>
            <a:spLocks/>
          </p:cNvSpPr>
          <p:nvPr/>
        </p:nvSpPr>
        <p:spPr bwMode="auto">
          <a:xfrm>
            <a:off x="793752" y="557214"/>
            <a:ext cx="4233" cy="3175"/>
          </a:xfrm>
          <a:custGeom>
            <a:avLst/>
            <a:gdLst>
              <a:gd name="T0" fmla="*/ 0 w 2"/>
              <a:gd name="T1" fmla="*/ 3175 h 2"/>
              <a:gd name="T2" fmla="*/ 3175 w 2"/>
              <a:gd name="T3" fmla="*/ 3175 h 2"/>
              <a:gd name="T4" fmla="*/ 0 w 2"/>
              <a:gd name="T5" fmla="*/ 0 h 2"/>
              <a:gd name="T6" fmla="*/ 0 w 2"/>
              <a:gd name="T7" fmla="*/ 3175 h 2"/>
              <a:gd name="T8" fmla="*/ 0 w 2"/>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29" name="Rectangle 1215"/>
          <p:cNvSpPr>
            <a:spLocks noChangeArrowheads="1"/>
          </p:cNvSpPr>
          <p:nvPr/>
        </p:nvSpPr>
        <p:spPr bwMode="auto">
          <a:xfrm>
            <a:off x="793751" y="627064"/>
            <a:ext cx="2116"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dirty="0"/>
          </a:p>
        </p:txBody>
      </p:sp>
      <p:sp>
        <p:nvSpPr>
          <p:cNvPr id="30" name="Freeform 1217"/>
          <p:cNvSpPr>
            <a:spLocks/>
          </p:cNvSpPr>
          <p:nvPr/>
        </p:nvSpPr>
        <p:spPr bwMode="auto">
          <a:xfrm>
            <a:off x="793751" y="627064"/>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31" name="Freeform 1219"/>
          <p:cNvSpPr>
            <a:spLocks/>
          </p:cNvSpPr>
          <p:nvPr/>
        </p:nvSpPr>
        <p:spPr bwMode="auto">
          <a:xfrm>
            <a:off x="975785" y="541339"/>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32" name="Freeform 1221"/>
          <p:cNvSpPr>
            <a:spLocks/>
          </p:cNvSpPr>
          <p:nvPr/>
        </p:nvSpPr>
        <p:spPr bwMode="auto">
          <a:xfrm>
            <a:off x="975785" y="541339"/>
            <a:ext cx="4233" cy="3175"/>
          </a:xfrm>
          <a:custGeom>
            <a:avLst/>
            <a:gdLst>
              <a:gd name="T0" fmla="*/ 3175 w 2"/>
              <a:gd name="T1" fmla="*/ 0 h 2"/>
              <a:gd name="T2" fmla="*/ 3175 w 2"/>
              <a:gd name="T3" fmla="*/ 0 h 2"/>
              <a:gd name="T4" fmla="*/ 3175 w 2"/>
              <a:gd name="T5" fmla="*/ 0 h 2"/>
              <a:gd name="T6" fmla="*/ 0 w 2"/>
              <a:gd name="T7" fmla="*/ 0 h 2"/>
              <a:gd name="T8" fmla="*/ 0 w 2"/>
              <a:gd name="T9" fmla="*/ 0 h 2"/>
              <a:gd name="T10" fmla="*/ 0 w 2"/>
              <a:gd name="T11" fmla="*/ 3175 h 2"/>
              <a:gd name="T12" fmla="*/ 3175 w 2"/>
              <a:gd name="T13" fmla="*/ 0 h 2"/>
              <a:gd name="T14" fmla="*/ 3175 w 2"/>
              <a:gd name="T15" fmla="*/ 0 h 2"/>
              <a:gd name="T16" fmla="*/ 3175 w 2"/>
              <a:gd name="T17" fmla="*/ 0 h 2"/>
              <a:gd name="T18" fmla="*/ 0 w 2"/>
              <a:gd name="T19" fmla="*/ 0 h 2"/>
              <a:gd name="T20" fmla="*/ 0 w 2"/>
              <a:gd name="T21" fmla="*/ 0 h 2"/>
              <a:gd name="T22" fmla="*/ 0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33" name="Freeform 1234"/>
          <p:cNvSpPr>
            <a:spLocks/>
          </p:cNvSpPr>
          <p:nvPr/>
        </p:nvSpPr>
        <p:spPr bwMode="auto">
          <a:xfrm>
            <a:off x="963085" y="550864"/>
            <a:ext cx="4233" cy="1587"/>
          </a:xfrm>
          <a:custGeom>
            <a:avLst/>
            <a:gdLst>
              <a:gd name="T0" fmla="*/ 0 w 2"/>
              <a:gd name="T1" fmla="*/ 0 h 1587"/>
              <a:gd name="T2" fmla="*/ 0 w 2"/>
              <a:gd name="T3" fmla="*/ 0 h 1587"/>
              <a:gd name="T4" fmla="*/ 3175 w 2"/>
              <a:gd name="T5" fmla="*/ 0 h 1587"/>
              <a:gd name="T6" fmla="*/ 3175 w 2"/>
              <a:gd name="T7" fmla="*/ 0 h 1587"/>
              <a:gd name="T8" fmla="*/ 3175 w 2"/>
              <a:gd name="T9" fmla="*/ 0 h 1587"/>
              <a:gd name="T10" fmla="*/ 3175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3175 w 2"/>
              <a:gd name="T25" fmla="*/ 0 h 1587"/>
              <a:gd name="T26" fmla="*/ 3175 w 2"/>
              <a:gd name="T27" fmla="*/ 0 h 1587"/>
              <a:gd name="T28" fmla="*/ 3175 w 2"/>
              <a:gd name="T29" fmla="*/ 0 h 1587"/>
              <a:gd name="T30" fmla="*/ 0 w 2"/>
              <a:gd name="T31" fmla="*/ 0 h 1587"/>
              <a:gd name="T32" fmla="*/ 0 w 2"/>
              <a:gd name="T33" fmla="*/ 0 h 1587"/>
              <a:gd name="T34" fmla="*/ 3175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34" name="Line 1237"/>
          <p:cNvSpPr>
            <a:spLocks noChangeShapeType="1"/>
          </p:cNvSpPr>
          <p:nvPr/>
        </p:nvSpPr>
        <p:spPr bwMode="auto">
          <a:xfrm>
            <a:off x="971551" y="544514"/>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35" name="Line 1238"/>
          <p:cNvSpPr>
            <a:spLocks noChangeShapeType="1"/>
          </p:cNvSpPr>
          <p:nvPr/>
        </p:nvSpPr>
        <p:spPr bwMode="auto">
          <a:xfrm>
            <a:off x="971551" y="544514"/>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36" name="Freeform 1240"/>
          <p:cNvSpPr>
            <a:spLocks/>
          </p:cNvSpPr>
          <p:nvPr/>
        </p:nvSpPr>
        <p:spPr bwMode="auto">
          <a:xfrm>
            <a:off x="971551" y="541339"/>
            <a:ext cx="2116"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37" name="Freeform 1243"/>
          <p:cNvSpPr>
            <a:spLocks/>
          </p:cNvSpPr>
          <p:nvPr/>
        </p:nvSpPr>
        <p:spPr bwMode="auto">
          <a:xfrm>
            <a:off x="971552" y="538164"/>
            <a:ext cx="4233" cy="3175"/>
          </a:xfrm>
          <a:custGeom>
            <a:avLst/>
            <a:gdLst>
              <a:gd name="T0" fmla="*/ 3175 w 2"/>
              <a:gd name="T1" fmla="*/ 3175 h 2"/>
              <a:gd name="T2" fmla="*/ 3175 w 2"/>
              <a:gd name="T3" fmla="*/ 3175 h 2"/>
              <a:gd name="T4" fmla="*/ 3175 w 2"/>
              <a:gd name="T5" fmla="*/ 3175 h 2"/>
              <a:gd name="T6" fmla="*/ 3175 w 2"/>
              <a:gd name="T7" fmla="*/ 3175 h 2"/>
              <a:gd name="T8" fmla="*/ 0 w 2"/>
              <a:gd name="T9" fmla="*/ 3175 h 2"/>
              <a:gd name="T10" fmla="*/ 0 w 2"/>
              <a:gd name="T11" fmla="*/ 3175 h 2"/>
              <a:gd name="T12" fmla="*/ 3175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3175 w 2"/>
              <a:gd name="T39" fmla="*/ 3175 h 2"/>
              <a:gd name="T40" fmla="*/ 3175 w 2"/>
              <a:gd name="T41" fmla="*/ 3175 h 2"/>
              <a:gd name="T42" fmla="*/ 3175 w 2"/>
              <a:gd name="T43" fmla="*/ 3175 h 2"/>
              <a:gd name="T44" fmla="*/ 3175 w 2"/>
              <a:gd name="T45" fmla="*/ 3175 h 2"/>
              <a:gd name="T46" fmla="*/ 3175 w 2"/>
              <a:gd name="T47" fmla="*/ 3175 h 2"/>
              <a:gd name="T48" fmla="*/ 0 w 2"/>
              <a:gd name="T49" fmla="*/ 0 h 2"/>
              <a:gd name="T50" fmla="*/ 0 w 2"/>
              <a:gd name="T51" fmla="*/ 3175 h 2"/>
              <a:gd name="T52" fmla="*/ 0 w 2"/>
              <a:gd name="T53" fmla="*/ 3175 h 2"/>
              <a:gd name="T54" fmla="*/ 0 w 2"/>
              <a:gd name="T55" fmla="*/ 3175 h 2"/>
              <a:gd name="T56" fmla="*/ 3175 w 2"/>
              <a:gd name="T57" fmla="*/ 3175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38" name="Freeform 1246"/>
          <p:cNvSpPr>
            <a:spLocks/>
          </p:cNvSpPr>
          <p:nvPr/>
        </p:nvSpPr>
        <p:spPr bwMode="auto">
          <a:xfrm>
            <a:off x="967318" y="547689"/>
            <a:ext cx="4233" cy="3175"/>
          </a:xfrm>
          <a:custGeom>
            <a:avLst/>
            <a:gdLst>
              <a:gd name="T0" fmla="*/ 0 w 2"/>
              <a:gd name="T1" fmla="*/ 3175 h 2"/>
              <a:gd name="T2" fmla="*/ 0 w 2"/>
              <a:gd name="T3" fmla="*/ 3175 h 2"/>
              <a:gd name="T4" fmla="*/ 3175 w 2"/>
              <a:gd name="T5" fmla="*/ 0 h 2"/>
              <a:gd name="T6" fmla="*/ 3175 w 2"/>
              <a:gd name="T7" fmla="*/ 0 h 2"/>
              <a:gd name="T8" fmla="*/ 0 w 2"/>
              <a:gd name="T9" fmla="*/ 0 h 2"/>
              <a:gd name="T10" fmla="*/ 0 w 2"/>
              <a:gd name="T11" fmla="*/ 0 h 2"/>
              <a:gd name="T12" fmla="*/ 0 w 2"/>
              <a:gd name="T13" fmla="*/ 3175 h 2"/>
              <a:gd name="T14" fmla="*/ 0 w 2"/>
              <a:gd name="T15" fmla="*/ 3175 h 2"/>
              <a:gd name="T16" fmla="*/ 3175 w 2"/>
              <a:gd name="T17" fmla="*/ 0 h 2"/>
              <a:gd name="T18" fmla="*/ 3175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3175 h 2"/>
              <a:gd name="T48" fmla="*/ 0 w 2"/>
              <a:gd name="T49" fmla="*/ 3175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39" name="Freeform 1250"/>
          <p:cNvSpPr>
            <a:spLocks/>
          </p:cNvSpPr>
          <p:nvPr/>
        </p:nvSpPr>
        <p:spPr bwMode="auto">
          <a:xfrm>
            <a:off x="975785" y="530225"/>
            <a:ext cx="4233"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40" name="Freeform 1252"/>
          <p:cNvSpPr>
            <a:spLocks/>
          </p:cNvSpPr>
          <p:nvPr/>
        </p:nvSpPr>
        <p:spPr bwMode="auto">
          <a:xfrm>
            <a:off x="975785" y="527050"/>
            <a:ext cx="4233" cy="7938"/>
          </a:xfrm>
          <a:custGeom>
            <a:avLst/>
            <a:gdLst>
              <a:gd name="T0" fmla="*/ 3175 w 2"/>
              <a:gd name="T1" fmla="*/ 3175 h 5"/>
              <a:gd name="T2" fmla="*/ 3175 w 2"/>
              <a:gd name="T3" fmla="*/ 3175 h 5"/>
              <a:gd name="T4" fmla="*/ 0 w 2"/>
              <a:gd name="T5" fmla="*/ 0 h 5"/>
              <a:gd name="T6" fmla="*/ 0 w 2"/>
              <a:gd name="T7" fmla="*/ 3175 h 5"/>
              <a:gd name="T8" fmla="*/ 0 w 2"/>
              <a:gd name="T9" fmla="*/ 3175 h 5"/>
              <a:gd name="T10" fmla="*/ 3175 w 2"/>
              <a:gd name="T11" fmla="*/ 7938 h 5"/>
              <a:gd name="T12" fmla="*/ 3175 w 2"/>
              <a:gd name="T13" fmla="*/ 3175 h 5"/>
              <a:gd name="T14" fmla="*/ 3175 w 2"/>
              <a:gd name="T15" fmla="*/ 3175 h 5"/>
              <a:gd name="T16" fmla="*/ 0 w 2"/>
              <a:gd name="T17" fmla="*/ 0 h 5"/>
              <a:gd name="T18" fmla="*/ 0 w 2"/>
              <a:gd name="T19" fmla="*/ 3175 h 5"/>
              <a:gd name="T20" fmla="*/ 0 w 2"/>
              <a:gd name="T21" fmla="*/ 3175 h 5"/>
              <a:gd name="T22" fmla="*/ 3175 w 2"/>
              <a:gd name="T23" fmla="*/ 7938 h 5"/>
              <a:gd name="T24" fmla="*/ 3175 w 2"/>
              <a:gd name="T25" fmla="*/ 3175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41" name="Freeform 1255"/>
          <p:cNvSpPr>
            <a:spLocks/>
          </p:cNvSpPr>
          <p:nvPr/>
        </p:nvSpPr>
        <p:spPr bwMode="auto">
          <a:xfrm>
            <a:off x="950385" y="550864"/>
            <a:ext cx="4233" cy="1587"/>
          </a:xfrm>
          <a:custGeom>
            <a:avLst/>
            <a:gdLst>
              <a:gd name="T0" fmla="*/ 0 w 2"/>
              <a:gd name="T1" fmla="*/ 0 h 1587"/>
              <a:gd name="T2" fmla="*/ 3175 w 2"/>
              <a:gd name="T3" fmla="*/ 0 h 1587"/>
              <a:gd name="T4" fmla="*/ 3175 w 2"/>
              <a:gd name="T5" fmla="*/ 0 h 1587"/>
              <a:gd name="T6" fmla="*/ 3175 w 2"/>
              <a:gd name="T7" fmla="*/ 0 h 1587"/>
              <a:gd name="T8" fmla="*/ 3175 w 2"/>
              <a:gd name="T9" fmla="*/ 0 h 1587"/>
              <a:gd name="T10" fmla="*/ 0 w 2"/>
              <a:gd name="T11" fmla="*/ 0 h 1587"/>
              <a:gd name="T12" fmla="*/ 0 w 2"/>
              <a:gd name="T13" fmla="*/ 0 h 1587"/>
              <a:gd name="T14" fmla="*/ 0 w 2"/>
              <a:gd name="T15" fmla="*/ 0 h 1587"/>
              <a:gd name="T16" fmla="*/ 0 w 2"/>
              <a:gd name="T17" fmla="*/ 0 h 1587"/>
              <a:gd name="T18" fmla="*/ 3175 w 2"/>
              <a:gd name="T19" fmla="*/ 0 h 1587"/>
              <a:gd name="T20" fmla="*/ 3175 w 2"/>
              <a:gd name="T21" fmla="*/ 0 h 1587"/>
              <a:gd name="T22" fmla="*/ 3175 w 2"/>
              <a:gd name="T23" fmla="*/ 0 h 1587"/>
              <a:gd name="T24" fmla="*/ 3175 w 2"/>
              <a:gd name="T25" fmla="*/ 0 h 1587"/>
              <a:gd name="T26" fmla="*/ 3175 w 2"/>
              <a:gd name="T27" fmla="*/ 0 h 1587"/>
              <a:gd name="T28" fmla="*/ 3175 w 2"/>
              <a:gd name="T29" fmla="*/ 0 h 1587"/>
              <a:gd name="T30" fmla="*/ 3175 w 2"/>
              <a:gd name="T31" fmla="*/ 0 h 1587"/>
              <a:gd name="T32" fmla="*/ 3175 w 2"/>
              <a:gd name="T33" fmla="*/ 0 h 1587"/>
              <a:gd name="T34" fmla="*/ 3175 w 2"/>
              <a:gd name="T35" fmla="*/ 0 h 1587"/>
              <a:gd name="T36" fmla="*/ 3175 w 2"/>
              <a:gd name="T37" fmla="*/ 0 h 1587"/>
              <a:gd name="T38" fmla="*/ 3175 w 2"/>
              <a:gd name="T39" fmla="*/ 0 h 1587"/>
              <a:gd name="T40" fmla="*/ 3175 w 2"/>
              <a:gd name="T41" fmla="*/ 0 h 1587"/>
              <a:gd name="T42" fmla="*/ 3175 w 2"/>
              <a:gd name="T43" fmla="*/ 0 h 1587"/>
              <a:gd name="T44" fmla="*/ 3175 w 2"/>
              <a:gd name="T45" fmla="*/ 0 h 1587"/>
              <a:gd name="T46" fmla="*/ 3175 w 2"/>
              <a:gd name="T47" fmla="*/ 0 h 1587"/>
              <a:gd name="T48" fmla="*/ 3175 w 2"/>
              <a:gd name="T49" fmla="*/ 0 h 1587"/>
              <a:gd name="T50" fmla="*/ 3175 w 2"/>
              <a:gd name="T51" fmla="*/ 0 h 1587"/>
              <a:gd name="T52" fmla="*/ 3175 w 2"/>
              <a:gd name="T53" fmla="*/ 0 h 1587"/>
              <a:gd name="T54" fmla="*/ 3175 w 2"/>
              <a:gd name="T55" fmla="*/ 0 h 1587"/>
              <a:gd name="T56" fmla="*/ 3175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42" name="Rectangle 1256"/>
          <p:cNvSpPr>
            <a:spLocks noChangeArrowheads="1"/>
          </p:cNvSpPr>
          <p:nvPr/>
        </p:nvSpPr>
        <p:spPr bwMode="auto">
          <a:xfrm>
            <a:off x="963085" y="550864"/>
            <a:ext cx="2116"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dirty="0"/>
          </a:p>
        </p:txBody>
      </p:sp>
      <p:sp>
        <p:nvSpPr>
          <p:cNvPr id="43" name="Freeform 1258"/>
          <p:cNvSpPr>
            <a:spLocks/>
          </p:cNvSpPr>
          <p:nvPr/>
        </p:nvSpPr>
        <p:spPr bwMode="auto">
          <a:xfrm>
            <a:off x="963085" y="550864"/>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44" name="Freeform 1266"/>
          <p:cNvSpPr>
            <a:spLocks/>
          </p:cNvSpPr>
          <p:nvPr/>
        </p:nvSpPr>
        <p:spPr bwMode="auto">
          <a:xfrm>
            <a:off x="971551" y="534989"/>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45" name="Freeform 1269"/>
          <p:cNvSpPr>
            <a:spLocks/>
          </p:cNvSpPr>
          <p:nvPr/>
        </p:nvSpPr>
        <p:spPr bwMode="auto">
          <a:xfrm>
            <a:off x="971552" y="530226"/>
            <a:ext cx="4233" cy="4763"/>
          </a:xfrm>
          <a:custGeom>
            <a:avLst/>
            <a:gdLst>
              <a:gd name="T0" fmla="*/ 0 w 2"/>
              <a:gd name="T1" fmla="*/ 4763 h 3"/>
              <a:gd name="T2" fmla="*/ 3175 w 2"/>
              <a:gd name="T3" fmla="*/ 0 h 3"/>
              <a:gd name="T4" fmla="*/ 3175 w 2"/>
              <a:gd name="T5" fmla="*/ 0 h 3"/>
              <a:gd name="T6" fmla="*/ 3175 w 2"/>
              <a:gd name="T7" fmla="*/ 0 h 3"/>
              <a:gd name="T8" fmla="*/ 3175 w 2"/>
              <a:gd name="T9" fmla="*/ 0 h 3"/>
              <a:gd name="T10" fmla="*/ 0 w 2"/>
              <a:gd name="T11" fmla="*/ 0 h 3"/>
              <a:gd name="T12" fmla="*/ 0 w 2"/>
              <a:gd name="T13" fmla="*/ 0 h 3"/>
              <a:gd name="T14" fmla="*/ 0 w 2"/>
              <a:gd name="T15" fmla="*/ 4763 h 3"/>
              <a:gd name="T16" fmla="*/ 0 w 2"/>
              <a:gd name="T17" fmla="*/ 4763 h 3"/>
              <a:gd name="T18" fmla="*/ 3175 w 2"/>
              <a:gd name="T19" fmla="*/ 0 h 3"/>
              <a:gd name="T20" fmla="*/ 3175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4763 h 3"/>
              <a:gd name="T40" fmla="*/ 0 w 2"/>
              <a:gd name="T41" fmla="*/ 4763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46" name="Line 1270"/>
          <p:cNvSpPr>
            <a:spLocks noChangeShapeType="1"/>
          </p:cNvSpPr>
          <p:nvPr/>
        </p:nvSpPr>
        <p:spPr bwMode="auto">
          <a:xfrm>
            <a:off x="971551" y="530225"/>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47" name="Line 1271"/>
          <p:cNvSpPr>
            <a:spLocks noChangeShapeType="1"/>
          </p:cNvSpPr>
          <p:nvPr/>
        </p:nvSpPr>
        <p:spPr bwMode="auto">
          <a:xfrm>
            <a:off x="971551" y="530225"/>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48" name="Rectangle 1272"/>
          <p:cNvSpPr>
            <a:spLocks noChangeArrowheads="1"/>
          </p:cNvSpPr>
          <p:nvPr/>
        </p:nvSpPr>
        <p:spPr bwMode="auto">
          <a:xfrm>
            <a:off x="971551" y="530225"/>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dirty="0"/>
          </a:p>
        </p:txBody>
      </p:sp>
      <p:sp>
        <p:nvSpPr>
          <p:cNvPr id="49" name="Rectangle 1273"/>
          <p:cNvSpPr>
            <a:spLocks noChangeArrowheads="1"/>
          </p:cNvSpPr>
          <p:nvPr/>
        </p:nvSpPr>
        <p:spPr bwMode="auto">
          <a:xfrm>
            <a:off x="971551" y="530225"/>
            <a:ext cx="2116"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dirty="0"/>
          </a:p>
        </p:txBody>
      </p:sp>
      <p:sp>
        <p:nvSpPr>
          <p:cNvPr id="50" name="Line 1274"/>
          <p:cNvSpPr>
            <a:spLocks noChangeShapeType="1"/>
          </p:cNvSpPr>
          <p:nvPr/>
        </p:nvSpPr>
        <p:spPr bwMode="auto">
          <a:xfrm>
            <a:off x="971551" y="52705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51" name="Line 1275"/>
          <p:cNvSpPr>
            <a:spLocks noChangeShapeType="1"/>
          </p:cNvSpPr>
          <p:nvPr/>
        </p:nvSpPr>
        <p:spPr bwMode="auto">
          <a:xfrm>
            <a:off x="971551" y="52705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52" name="Freeform 1277"/>
          <p:cNvSpPr>
            <a:spLocks/>
          </p:cNvSpPr>
          <p:nvPr/>
        </p:nvSpPr>
        <p:spPr bwMode="auto">
          <a:xfrm>
            <a:off x="971551" y="523876"/>
            <a:ext cx="2116"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53" name="Freeform 1287"/>
          <p:cNvSpPr>
            <a:spLocks/>
          </p:cNvSpPr>
          <p:nvPr/>
        </p:nvSpPr>
        <p:spPr bwMode="auto">
          <a:xfrm>
            <a:off x="958852" y="514350"/>
            <a:ext cx="4233" cy="3175"/>
          </a:xfrm>
          <a:custGeom>
            <a:avLst/>
            <a:gdLst>
              <a:gd name="T0" fmla="*/ 0 w 2"/>
              <a:gd name="T1" fmla="*/ 0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3175 h 2"/>
              <a:gd name="T18" fmla="*/ 0 w 2"/>
              <a:gd name="T19" fmla="*/ 3175 h 2"/>
              <a:gd name="T20" fmla="*/ 0 w 2"/>
              <a:gd name="T21" fmla="*/ 3175 h 2"/>
              <a:gd name="T22" fmla="*/ 0 w 2"/>
              <a:gd name="T23" fmla="*/ 3175 h 2"/>
              <a:gd name="T24" fmla="*/ 3175 w 2"/>
              <a:gd name="T25" fmla="*/ 3175 h 2"/>
              <a:gd name="T26" fmla="*/ 3175 w 2"/>
              <a:gd name="T27" fmla="*/ 3175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54" name="Freeform 1290"/>
          <p:cNvSpPr>
            <a:spLocks/>
          </p:cNvSpPr>
          <p:nvPr/>
        </p:nvSpPr>
        <p:spPr bwMode="auto">
          <a:xfrm>
            <a:off x="958852" y="517526"/>
            <a:ext cx="4233" cy="3175"/>
          </a:xfrm>
          <a:custGeom>
            <a:avLst/>
            <a:gdLst>
              <a:gd name="T0" fmla="*/ 0 w 2"/>
              <a:gd name="T1" fmla="*/ 3175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0 h 2"/>
              <a:gd name="T18" fmla="*/ 0 w 2"/>
              <a:gd name="T19" fmla="*/ 0 h 2"/>
              <a:gd name="T20" fmla="*/ 3175 w 2"/>
              <a:gd name="T21" fmla="*/ 0 h 2"/>
              <a:gd name="T22" fmla="*/ 0 w 2"/>
              <a:gd name="T23" fmla="*/ 0 h 2"/>
              <a:gd name="T24" fmla="*/ 0 w 2"/>
              <a:gd name="T25" fmla="*/ 0 h 2"/>
              <a:gd name="T26" fmla="*/ 0 w 2"/>
              <a:gd name="T27" fmla="*/ 0 h 2"/>
              <a:gd name="T28" fmla="*/ 0 w 2"/>
              <a:gd name="T29" fmla="*/ 0 h 2"/>
              <a:gd name="T30" fmla="*/ 0 w 2"/>
              <a:gd name="T31" fmla="*/ 3175 h 2"/>
              <a:gd name="T32" fmla="*/ 0 w 2"/>
              <a:gd name="T33" fmla="*/ 3175 h 2"/>
              <a:gd name="T34" fmla="*/ 0 w 2"/>
              <a:gd name="T35" fmla="*/ 3175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3175 h 2"/>
              <a:gd name="T50" fmla="*/ 3175 w 2"/>
              <a:gd name="T51" fmla="*/ 3175 h 2"/>
              <a:gd name="T52" fmla="*/ 3175 w 2"/>
              <a:gd name="T53" fmla="*/ 0 h 2"/>
              <a:gd name="T54" fmla="*/ 3175 w 2"/>
              <a:gd name="T55" fmla="*/ 0 h 2"/>
              <a:gd name="T56" fmla="*/ 0 w 2"/>
              <a:gd name="T57" fmla="*/ 0 h 2"/>
              <a:gd name="T58" fmla="*/ 0 w 2"/>
              <a:gd name="T59" fmla="*/ 0 h 2"/>
              <a:gd name="T60" fmla="*/ 0 w 2"/>
              <a:gd name="T61" fmla="*/ 3175 h 2"/>
              <a:gd name="T62" fmla="*/ 0 w 2"/>
              <a:gd name="T63" fmla="*/ 3175 h 2"/>
              <a:gd name="T64" fmla="*/ 3175 w 2"/>
              <a:gd name="T65" fmla="*/ 3175 h 2"/>
              <a:gd name="T66" fmla="*/ 3175 w 2"/>
              <a:gd name="T67" fmla="*/ 3175 h 2"/>
              <a:gd name="T68" fmla="*/ 0 w 2"/>
              <a:gd name="T69" fmla="*/ 3175 h 2"/>
              <a:gd name="T70" fmla="*/ 0 w 2"/>
              <a:gd name="T71" fmla="*/ 3175 h 2"/>
              <a:gd name="T72" fmla="*/ 0 w 2"/>
              <a:gd name="T73" fmla="*/ 3175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55" name="Rectangle 1335"/>
          <p:cNvSpPr>
            <a:spLocks noChangeArrowheads="1"/>
          </p:cNvSpPr>
          <p:nvPr/>
        </p:nvSpPr>
        <p:spPr bwMode="auto">
          <a:xfrm>
            <a:off x="624418" y="5080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dirty="0"/>
          </a:p>
        </p:txBody>
      </p:sp>
      <p:sp>
        <p:nvSpPr>
          <p:cNvPr id="56" name="Rectangle 1336"/>
          <p:cNvSpPr>
            <a:spLocks noChangeArrowheads="1"/>
          </p:cNvSpPr>
          <p:nvPr/>
        </p:nvSpPr>
        <p:spPr bwMode="auto">
          <a:xfrm>
            <a:off x="632885" y="4953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dirty="0"/>
          </a:p>
        </p:txBody>
      </p:sp>
      <p:sp>
        <p:nvSpPr>
          <p:cNvPr id="57" name="Rectangle 1337"/>
          <p:cNvSpPr>
            <a:spLocks noChangeArrowheads="1"/>
          </p:cNvSpPr>
          <p:nvPr/>
        </p:nvSpPr>
        <p:spPr bwMode="auto">
          <a:xfrm>
            <a:off x="632885" y="4953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dirty="0"/>
          </a:p>
        </p:txBody>
      </p:sp>
      <p:sp>
        <p:nvSpPr>
          <p:cNvPr id="58" name="Rectangle 1340"/>
          <p:cNvSpPr>
            <a:spLocks noChangeArrowheads="1"/>
          </p:cNvSpPr>
          <p:nvPr/>
        </p:nvSpPr>
        <p:spPr bwMode="auto">
          <a:xfrm>
            <a:off x="624418"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dirty="0"/>
          </a:p>
        </p:txBody>
      </p:sp>
      <p:sp>
        <p:nvSpPr>
          <p:cNvPr id="59" name="Rectangle 1341"/>
          <p:cNvSpPr>
            <a:spLocks noChangeArrowheads="1"/>
          </p:cNvSpPr>
          <p:nvPr/>
        </p:nvSpPr>
        <p:spPr bwMode="auto">
          <a:xfrm>
            <a:off x="624418"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dirty="0"/>
          </a:p>
        </p:txBody>
      </p:sp>
      <p:sp>
        <p:nvSpPr>
          <p:cNvPr id="60" name="Rectangle 1342"/>
          <p:cNvSpPr>
            <a:spLocks noChangeArrowheads="1"/>
          </p:cNvSpPr>
          <p:nvPr/>
        </p:nvSpPr>
        <p:spPr bwMode="auto">
          <a:xfrm>
            <a:off x="624418"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dirty="0"/>
          </a:p>
        </p:txBody>
      </p:sp>
      <p:sp>
        <p:nvSpPr>
          <p:cNvPr id="61" name="Rectangle 1343"/>
          <p:cNvSpPr>
            <a:spLocks noChangeArrowheads="1"/>
          </p:cNvSpPr>
          <p:nvPr/>
        </p:nvSpPr>
        <p:spPr bwMode="auto">
          <a:xfrm>
            <a:off x="624418" y="5080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dirty="0"/>
          </a:p>
        </p:txBody>
      </p:sp>
      <p:sp>
        <p:nvSpPr>
          <p:cNvPr id="62" name="Rectangle 1344"/>
          <p:cNvSpPr>
            <a:spLocks noChangeArrowheads="1"/>
          </p:cNvSpPr>
          <p:nvPr/>
        </p:nvSpPr>
        <p:spPr bwMode="auto">
          <a:xfrm>
            <a:off x="620185" y="485776"/>
            <a:ext cx="2116"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dirty="0"/>
          </a:p>
        </p:txBody>
      </p:sp>
      <p:sp>
        <p:nvSpPr>
          <p:cNvPr id="64" name="Rectangle 64"/>
          <p:cNvSpPr>
            <a:spLocks noChangeArrowheads="1"/>
          </p:cNvSpPr>
          <p:nvPr userDrawn="1"/>
        </p:nvSpPr>
        <p:spPr bwMode="auto">
          <a:xfrm>
            <a:off x="-1" y="1758024"/>
            <a:ext cx="12192000" cy="176213"/>
          </a:xfrm>
          <a:prstGeom prst="rect">
            <a:avLst/>
          </a:prstGeom>
          <a:solidFill>
            <a:schemeClr val="bg1">
              <a:lumMod val="75000"/>
            </a:schemeClr>
          </a:solidFill>
          <a:ln>
            <a:noFill/>
          </a:ln>
        </p:spPr>
        <p:txBody>
          <a:bodyPr/>
          <a:lstStyle/>
          <a:p>
            <a:pPr marL="115888" indent="-115888">
              <a:spcBef>
                <a:spcPct val="50000"/>
              </a:spcBef>
              <a:buFontTx/>
              <a:buChar char="•"/>
            </a:pPr>
            <a:endParaRPr lang="en-US" sz="1300" b="0" dirty="0">
              <a:solidFill>
                <a:schemeClr val="bg1"/>
              </a:solidFill>
            </a:endParaRPr>
          </a:p>
        </p:txBody>
      </p:sp>
      <p:pic>
        <p:nvPicPr>
          <p:cNvPr id="67" name="Picture 66">
            <a:extLst>
              <a:ext uri="{FF2B5EF4-FFF2-40B4-BE49-F238E27FC236}">
                <a16:creationId xmlns:a16="http://schemas.microsoft.com/office/drawing/2014/main" xmlns="" id="{38784A6A-EBC2-4188-A900-C4C413564AEC}"/>
              </a:ext>
            </a:extLst>
          </p:cNvPr>
          <p:cNvPicPr>
            <a:picLocks noChangeAspect="1"/>
          </p:cNvPicPr>
          <p:nvPr userDrawn="1"/>
        </p:nvPicPr>
        <p:blipFill>
          <a:blip r:embed="rId2"/>
          <a:stretch>
            <a:fillRect/>
          </a:stretch>
        </p:blipFill>
        <p:spPr>
          <a:xfrm>
            <a:off x="19586" y="6240460"/>
            <a:ext cx="634466" cy="625075"/>
          </a:xfrm>
          <a:prstGeom prst="rect">
            <a:avLst/>
          </a:prstGeom>
        </p:spPr>
      </p:pic>
    </p:spTree>
    <p:extLst>
      <p:ext uri="{BB962C8B-B14F-4D97-AF65-F5344CB8AC3E}">
        <p14:creationId xmlns:p14="http://schemas.microsoft.com/office/powerpoint/2010/main" val="12770684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Light Blue Title Slide">
    <p:spTree>
      <p:nvGrpSpPr>
        <p:cNvPr id="1" name=""/>
        <p:cNvGrpSpPr/>
        <p:nvPr/>
      </p:nvGrpSpPr>
      <p:grpSpPr>
        <a:xfrm>
          <a:off x="0" y="0"/>
          <a:ext cx="0" cy="0"/>
          <a:chOff x="0" y="0"/>
          <a:chExt cx="0" cy="0"/>
        </a:xfrm>
      </p:grpSpPr>
      <p:sp>
        <p:nvSpPr>
          <p:cNvPr id="5" name="Rectangle 5"/>
          <p:cNvSpPr>
            <a:spLocks noChangeArrowheads="1"/>
          </p:cNvSpPr>
          <p:nvPr/>
        </p:nvSpPr>
        <p:spPr bwMode="auto">
          <a:xfrm flipV="1">
            <a:off x="-1" y="15252"/>
            <a:ext cx="12228845" cy="1742771"/>
          </a:xfrm>
          <a:prstGeom prst="rect">
            <a:avLst/>
          </a:prstGeom>
          <a:solidFill>
            <a:srgbClr val="139A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115888" indent="-115888">
              <a:spcBef>
                <a:spcPct val="50000"/>
              </a:spcBef>
              <a:buFontTx/>
              <a:buChar char="•"/>
            </a:pPr>
            <a:endParaRPr lang="en-US" sz="1300" b="0" dirty="0"/>
          </a:p>
        </p:txBody>
      </p:sp>
      <p:sp>
        <p:nvSpPr>
          <p:cNvPr id="6" name="Line 1086"/>
          <p:cNvSpPr>
            <a:spLocks noChangeShapeType="1"/>
          </p:cNvSpPr>
          <p:nvPr/>
        </p:nvSpPr>
        <p:spPr bwMode="auto">
          <a:xfrm>
            <a:off x="645585" y="617539"/>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7" name="Line 1087"/>
          <p:cNvSpPr>
            <a:spLocks noChangeShapeType="1"/>
          </p:cNvSpPr>
          <p:nvPr/>
        </p:nvSpPr>
        <p:spPr bwMode="auto">
          <a:xfrm>
            <a:off x="645585" y="617539"/>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8" name="Rectangle 1088"/>
          <p:cNvSpPr>
            <a:spLocks noChangeArrowheads="1"/>
          </p:cNvSpPr>
          <p:nvPr/>
        </p:nvSpPr>
        <p:spPr bwMode="auto">
          <a:xfrm>
            <a:off x="645585" y="617539"/>
            <a:ext cx="2116"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dirty="0"/>
          </a:p>
        </p:txBody>
      </p:sp>
      <p:sp>
        <p:nvSpPr>
          <p:cNvPr id="9" name="Rectangle 1089"/>
          <p:cNvSpPr>
            <a:spLocks noChangeArrowheads="1"/>
          </p:cNvSpPr>
          <p:nvPr/>
        </p:nvSpPr>
        <p:spPr bwMode="auto">
          <a:xfrm>
            <a:off x="645585" y="61753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dirty="0"/>
          </a:p>
        </p:txBody>
      </p:sp>
      <p:sp>
        <p:nvSpPr>
          <p:cNvPr id="10" name="Freeform 1098"/>
          <p:cNvSpPr>
            <a:spLocks/>
          </p:cNvSpPr>
          <p:nvPr/>
        </p:nvSpPr>
        <p:spPr bwMode="auto">
          <a:xfrm>
            <a:off x="649818" y="617539"/>
            <a:ext cx="4233" cy="1587"/>
          </a:xfrm>
          <a:custGeom>
            <a:avLst/>
            <a:gdLst>
              <a:gd name="T0" fmla="*/ 0 w 2"/>
              <a:gd name="T1" fmla="*/ 0 h 1587"/>
              <a:gd name="T2" fmla="*/ 3175 w 2"/>
              <a:gd name="T3" fmla="*/ 0 h 1587"/>
              <a:gd name="T4" fmla="*/ 3175 w 2"/>
              <a:gd name="T5" fmla="*/ 0 h 1587"/>
              <a:gd name="T6" fmla="*/ 3175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3175 w 2"/>
              <a:gd name="T35" fmla="*/ 0 h 1587"/>
              <a:gd name="T36" fmla="*/ 3175 w 2"/>
              <a:gd name="T37" fmla="*/ 0 h 1587"/>
              <a:gd name="T38" fmla="*/ 3175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11" name="Freeform 1115"/>
          <p:cNvSpPr>
            <a:spLocks/>
          </p:cNvSpPr>
          <p:nvPr/>
        </p:nvSpPr>
        <p:spPr bwMode="auto">
          <a:xfrm>
            <a:off x="611718" y="473075"/>
            <a:ext cx="4233" cy="3175"/>
          </a:xfrm>
          <a:custGeom>
            <a:avLst/>
            <a:gdLst>
              <a:gd name="T0" fmla="*/ 0 w 2"/>
              <a:gd name="T1" fmla="*/ 3175 h 2"/>
              <a:gd name="T2" fmla="*/ 0 w 2"/>
              <a:gd name="T3" fmla="*/ 3175 h 2"/>
              <a:gd name="T4" fmla="*/ 0 w 2"/>
              <a:gd name="T5" fmla="*/ 3175 h 2"/>
              <a:gd name="T6" fmla="*/ 0 w 2"/>
              <a:gd name="T7" fmla="*/ 3175 h 2"/>
              <a:gd name="T8" fmla="*/ 0 w 2"/>
              <a:gd name="T9" fmla="*/ 3175 h 2"/>
              <a:gd name="T10" fmla="*/ 0 w 2"/>
              <a:gd name="T11" fmla="*/ 3175 h 2"/>
              <a:gd name="T12" fmla="*/ 3175 w 2"/>
              <a:gd name="T13" fmla="*/ 3175 h 2"/>
              <a:gd name="T14" fmla="*/ 3175 w 2"/>
              <a:gd name="T15" fmla="*/ 3175 h 2"/>
              <a:gd name="T16" fmla="*/ 3175 w 2"/>
              <a:gd name="T17" fmla="*/ 0 h 2"/>
              <a:gd name="T18" fmla="*/ 0 w 2"/>
              <a:gd name="T19" fmla="*/ 3175 h 2"/>
              <a:gd name="T20" fmla="*/ 0 w 2"/>
              <a:gd name="T21" fmla="*/ 3175 h 2"/>
              <a:gd name="T22" fmla="*/ 0 w 2"/>
              <a:gd name="T23" fmla="*/ 3175 h 2"/>
              <a:gd name="T24" fmla="*/ 0 w 2"/>
              <a:gd name="T25" fmla="*/ 3175 h 2"/>
              <a:gd name="T26" fmla="*/ 0 w 2"/>
              <a:gd name="T27" fmla="*/ 3175 h 2"/>
              <a:gd name="T28" fmla="*/ 3175 w 2"/>
              <a:gd name="T29" fmla="*/ 3175 h 2"/>
              <a:gd name="T30" fmla="*/ 3175 w 2"/>
              <a:gd name="T31" fmla="*/ 3175 h 2"/>
              <a:gd name="T32" fmla="*/ 3175 w 2"/>
              <a:gd name="T33" fmla="*/ 3175 h 2"/>
              <a:gd name="T34" fmla="*/ 3175 w 2"/>
              <a:gd name="T35" fmla="*/ 3175 h 2"/>
              <a:gd name="T36" fmla="*/ 3175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3175 w 2"/>
              <a:gd name="T55" fmla="*/ 3175 h 2"/>
              <a:gd name="T56" fmla="*/ 0 w 2"/>
              <a:gd name="T57" fmla="*/ 3175 h 2"/>
              <a:gd name="T58" fmla="*/ 3175 w 2"/>
              <a:gd name="T59" fmla="*/ 3175 h 2"/>
              <a:gd name="T60" fmla="*/ 3175 w 2"/>
              <a:gd name="T61" fmla="*/ 3175 h 2"/>
              <a:gd name="T62" fmla="*/ 3175 w 2"/>
              <a:gd name="T63" fmla="*/ 3175 h 2"/>
              <a:gd name="T64" fmla="*/ 0 w 2"/>
              <a:gd name="T65" fmla="*/ 3175 h 2"/>
              <a:gd name="T66" fmla="*/ 0 w 2"/>
              <a:gd name="T67" fmla="*/ 3175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12" name="Freeform 1120"/>
          <p:cNvSpPr>
            <a:spLocks/>
          </p:cNvSpPr>
          <p:nvPr/>
        </p:nvSpPr>
        <p:spPr bwMode="auto">
          <a:xfrm>
            <a:off x="611718" y="463551"/>
            <a:ext cx="4233" cy="3175"/>
          </a:xfrm>
          <a:custGeom>
            <a:avLst/>
            <a:gdLst>
              <a:gd name="T0" fmla="*/ 0 w 2"/>
              <a:gd name="T1" fmla="*/ 0 h 2"/>
              <a:gd name="T2" fmla="*/ 0 w 2"/>
              <a:gd name="T3" fmla="*/ 3175 h 2"/>
              <a:gd name="T4" fmla="*/ 0 w 2"/>
              <a:gd name="T5" fmla="*/ 3175 h 2"/>
              <a:gd name="T6" fmla="*/ 0 w 2"/>
              <a:gd name="T7" fmla="*/ 3175 h 2"/>
              <a:gd name="T8" fmla="*/ 3175 w 2"/>
              <a:gd name="T9" fmla="*/ 3175 h 2"/>
              <a:gd name="T10" fmla="*/ 3175 w 2"/>
              <a:gd name="T11" fmla="*/ 0 h 2"/>
              <a:gd name="T12" fmla="*/ 3175 w 2"/>
              <a:gd name="T13" fmla="*/ 0 h 2"/>
              <a:gd name="T14" fmla="*/ 3175 w 2"/>
              <a:gd name="T15" fmla="*/ 0 h 2"/>
              <a:gd name="T16" fmla="*/ 0 w 2"/>
              <a:gd name="T17" fmla="*/ 0 h 2"/>
              <a:gd name="T18" fmla="*/ 0 w 2"/>
              <a:gd name="T19" fmla="*/ 3175 h 2"/>
              <a:gd name="T20" fmla="*/ 0 w 2"/>
              <a:gd name="T21" fmla="*/ 3175 h 2"/>
              <a:gd name="T22" fmla="*/ 3175 w 2"/>
              <a:gd name="T23" fmla="*/ 0 h 2"/>
              <a:gd name="T24" fmla="*/ 3175 w 2"/>
              <a:gd name="T25" fmla="*/ 0 h 2"/>
              <a:gd name="T26" fmla="*/ 3175 w 2"/>
              <a:gd name="T27" fmla="*/ 0 h 2"/>
              <a:gd name="T28" fmla="*/ 3175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3175 w 2"/>
              <a:gd name="T47" fmla="*/ 3175 h 2"/>
              <a:gd name="T48" fmla="*/ 0 w 2"/>
              <a:gd name="T49" fmla="*/ 3175 h 2"/>
              <a:gd name="T50" fmla="*/ 0 w 2"/>
              <a:gd name="T51" fmla="*/ 3175 h 2"/>
              <a:gd name="T52" fmla="*/ 3175 w 2"/>
              <a:gd name="T53" fmla="*/ 3175 h 2"/>
              <a:gd name="T54" fmla="*/ 3175 w 2"/>
              <a:gd name="T55" fmla="*/ 3175 h 2"/>
              <a:gd name="T56" fmla="*/ 3175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13" name="Freeform 1134"/>
          <p:cNvSpPr>
            <a:spLocks/>
          </p:cNvSpPr>
          <p:nvPr/>
        </p:nvSpPr>
        <p:spPr bwMode="auto">
          <a:xfrm>
            <a:off x="937685" y="514350"/>
            <a:ext cx="4233" cy="6350"/>
          </a:xfrm>
          <a:custGeom>
            <a:avLst/>
            <a:gdLst>
              <a:gd name="T0" fmla="*/ 3175 w 2"/>
              <a:gd name="T1" fmla="*/ 6350 h 4"/>
              <a:gd name="T2" fmla="*/ 3175 w 2"/>
              <a:gd name="T3" fmla="*/ 6350 h 4"/>
              <a:gd name="T4" fmla="*/ 3175 w 2"/>
              <a:gd name="T5" fmla="*/ 6350 h 4"/>
              <a:gd name="T6" fmla="*/ 3175 w 2"/>
              <a:gd name="T7" fmla="*/ 3175 h 4"/>
              <a:gd name="T8" fmla="*/ 3175 w 2"/>
              <a:gd name="T9" fmla="*/ 0 h 4"/>
              <a:gd name="T10" fmla="*/ 3175 w 2"/>
              <a:gd name="T11" fmla="*/ 0 h 4"/>
              <a:gd name="T12" fmla="*/ 3175 w 2"/>
              <a:gd name="T13" fmla="*/ 0 h 4"/>
              <a:gd name="T14" fmla="*/ 0 w 2"/>
              <a:gd name="T15" fmla="*/ 3175 h 4"/>
              <a:gd name="T16" fmla="*/ 3175 w 2"/>
              <a:gd name="T17" fmla="*/ 6350 h 4"/>
              <a:gd name="T18" fmla="*/ 3175 w 2"/>
              <a:gd name="T19" fmla="*/ 3175 h 4"/>
              <a:gd name="T20" fmla="*/ 3175 w 2"/>
              <a:gd name="T21" fmla="*/ 3175 h 4"/>
              <a:gd name="T22" fmla="*/ 3175 w 2"/>
              <a:gd name="T23" fmla="*/ 0 h 4"/>
              <a:gd name="T24" fmla="*/ 3175 w 2"/>
              <a:gd name="T25" fmla="*/ 3175 h 4"/>
              <a:gd name="T26" fmla="*/ 3175 w 2"/>
              <a:gd name="T27" fmla="*/ 3175 h 4"/>
              <a:gd name="T28" fmla="*/ 3175 w 2"/>
              <a:gd name="T29" fmla="*/ 3175 h 4"/>
              <a:gd name="T30" fmla="*/ 3175 w 2"/>
              <a:gd name="T31" fmla="*/ 3175 h 4"/>
              <a:gd name="T32" fmla="*/ 3175 w 2"/>
              <a:gd name="T33" fmla="*/ 3175 h 4"/>
              <a:gd name="T34" fmla="*/ 3175 w 2"/>
              <a:gd name="T35" fmla="*/ 3175 h 4"/>
              <a:gd name="T36" fmla="*/ 3175 w 2"/>
              <a:gd name="T37" fmla="*/ 3175 h 4"/>
              <a:gd name="T38" fmla="*/ 3175 w 2"/>
              <a:gd name="T39" fmla="*/ 3175 h 4"/>
              <a:gd name="T40" fmla="*/ 3175 w 2"/>
              <a:gd name="T41" fmla="*/ 3175 h 4"/>
              <a:gd name="T42" fmla="*/ 3175 w 2"/>
              <a:gd name="T43" fmla="*/ 3175 h 4"/>
              <a:gd name="T44" fmla="*/ 3175 w 2"/>
              <a:gd name="T45" fmla="*/ 3175 h 4"/>
              <a:gd name="T46" fmla="*/ 3175 w 2"/>
              <a:gd name="T47" fmla="*/ 3175 h 4"/>
              <a:gd name="T48" fmla="*/ 3175 w 2"/>
              <a:gd name="T49" fmla="*/ 3175 h 4"/>
              <a:gd name="T50" fmla="*/ 3175 w 2"/>
              <a:gd name="T51" fmla="*/ 3175 h 4"/>
              <a:gd name="T52" fmla="*/ 0 w 2"/>
              <a:gd name="T53" fmla="*/ 3175 h 4"/>
              <a:gd name="T54" fmla="*/ 3175 w 2"/>
              <a:gd name="T55" fmla="*/ 6350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14" name="Freeform 1141"/>
          <p:cNvSpPr>
            <a:spLocks/>
          </p:cNvSpPr>
          <p:nvPr/>
        </p:nvSpPr>
        <p:spPr bwMode="auto">
          <a:xfrm>
            <a:off x="941918" y="479425"/>
            <a:ext cx="2116" cy="6350"/>
          </a:xfrm>
          <a:custGeom>
            <a:avLst/>
            <a:gdLst>
              <a:gd name="T0" fmla="*/ 0 w 1587"/>
              <a:gd name="T1" fmla="*/ 6350 h 4"/>
              <a:gd name="T2" fmla="*/ 0 w 1587"/>
              <a:gd name="T3" fmla="*/ 3175 h 4"/>
              <a:gd name="T4" fmla="*/ 0 w 1587"/>
              <a:gd name="T5" fmla="*/ 0 h 4"/>
              <a:gd name="T6" fmla="*/ 0 w 1587"/>
              <a:gd name="T7" fmla="*/ 0 h 4"/>
              <a:gd name="T8" fmla="*/ 0 w 1587"/>
              <a:gd name="T9" fmla="*/ 3175 h 4"/>
              <a:gd name="T10" fmla="*/ 0 w 1587"/>
              <a:gd name="T11" fmla="*/ 3175 h 4"/>
              <a:gd name="T12" fmla="*/ 0 w 1587"/>
              <a:gd name="T13" fmla="*/ 6350 h 4"/>
              <a:gd name="T14" fmla="*/ 0 w 1587"/>
              <a:gd name="T15" fmla="*/ 3175 h 4"/>
              <a:gd name="T16" fmla="*/ 0 w 1587"/>
              <a:gd name="T17" fmla="*/ 3175 h 4"/>
              <a:gd name="T18" fmla="*/ 0 w 1587"/>
              <a:gd name="T19" fmla="*/ 3175 h 4"/>
              <a:gd name="T20" fmla="*/ 0 w 1587"/>
              <a:gd name="T21" fmla="*/ 3175 h 4"/>
              <a:gd name="T22" fmla="*/ 0 w 1587"/>
              <a:gd name="T23" fmla="*/ 3175 h 4"/>
              <a:gd name="T24" fmla="*/ 0 w 1587"/>
              <a:gd name="T25" fmla="*/ 3175 h 4"/>
              <a:gd name="T26" fmla="*/ 0 w 1587"/>
              <a:gd name="T27" fmla="*/ 3175 h 4"/>
              <a:gd name="T28" fmla="*/ 0 w 1587"/>
              <a:gd name="T29" fmla="*/ 6350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15" name="Freeform 1148"/>
          <p:cNvSpPr>
            <a:spLocks/>
          </p:cNvSpPr>
          <p:nvPr/>
        </p:nvSpPr>
        <p:spPr bwMode="auto">
          <a:xfrm>
            <a:off x="924985" y="460376"/>
            <a:ext cx="4233" cy="3175"/>
          </a:xfrm>
          <a:custGeom>
            <a:avLst/>
            <a:gdLst>
              <a:gd name="T0" fmla="*/ 3175 w 2"/>
              <a:gd name="T1" fmla="*/ 3175 h 2"/>
              <a:gd name="T2" fmla="*/ 3175 w 2"/>
              <a:gd name="T3" fmla="*/ 0 h 2"/>
              <a:gd name="T4" fmla="*/ 3175 w 2"/>
              <a:gd name="T5" fmla="*/ 0 h 2"/>
              <a:gd name="T6" fmla="*/ 3175 w 2"/>
              <a:gd name="T7" fmla="*/ 0 h 2"/>
              <a:gd name="T8" fmla="*/ 3175 w 2"/>
              <a:gd name="T9" fmla="*/ 0 h 2"/>
              <a:gd name="T10" fmla="*/ 0 w 2"/>
              <a:gd name="T11" fmla="*/ 0 h 2"/>
              <a:gd name="T12" fmla="*/ 0 w 2"/>
              <a:gd name="T13" fmla="*/ 0 h 2"/>
              <a:gd name="T14" fmla="*/ 0 w 2"/>
              <a:gd name="T15" fmla="*/ 3175 h 2"/>
              <a:gd name="T16" fmla="*/ 0 w 2"/>
              <a:gd name="T17" fmla="*/ 3175 h 2"/>
              <a:gd name="T18" fmla="*/ 0 w 2"/>
              <a:gd name="T19" fmla="*/ 3175 h 2"/>
              <a:gd name="T20" fmla="*/ 3175 w 2"/>
              <a:gd name="T21" fmla="*/ 3175 h 2"/>
              <a:gd name="T22" fmla="*/ 3175 w 2"/>
              <a:gd name="T23" fmla="*/ 3175 h 2"/>
              <a:gd name="T24" fmla="*/ 3175 w 2"/>
              <a:gd name="T25" fmla="*/ 0 h 2"/>
              <a:gd name="T26" fmla="*/ 3175 w 2"/>
              <a:gd name="T27" fmla="*/ 0 h 2"/>
              <a:gd name="T28" fmla="*/ 3175 w 2"/>
              <a:gd name="T29" fmla="*/ 0 h 2"/>
              <a:gd name="T30" fmla="*/ 0 w 2"/>
              <a:gd name="T31" fmla="*/ 3175 h 2"/>
              <a:gd name="T32" fmla="*/ 3175 w 2"/>
              <a:gd name="T33" fmla="*/ 3175 h 2"/>
              <a:gd name="T34" fmla="*/ 3175 w 2"/>
              <a:gd name="T35" fmla="*/ 0 h 2"/>
              <a:gd name="T36" fmla="*/ 0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3175 w 2"/>
              <a:gd name="T59" fmla="*/ 3175 h 2"/>
              <a:gd name="T60" fmla="*/ 3175 w 2"/>
              <a:gd name="T61" fmla="*/ 3175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16" name="Freeform 1150"/>
          <p:cNvSpPr>
            <a:spLocks/>
          </p:cNvSpPr>
          <p:nvPr/>
        </p:nvSpPr>
        <p:spPr bwMode="auto">
          <a:xfrm>
            <a:off x="912285" y="447676"/>
            <a:ext cx="2116" cy="3175"/>
          </a:xfrm>
          <a:custGeom>
            <a:avLst/>
            <a:gdLst>
              <a:gd name="T0" fmla="*/ 0 w 1587"/>
              <a:gd name="T1" fmla="*/ 3175 h 2"/>
              <a:gd name="T2" fmla="*/ 0 w 1587"/>
              <a:gd name="T3" fmla="*/ 0 h 2"/>
              <a:gd name="T4" fmla="*/ 0 w 1587"/>
              <a:gd name="T5" fmla="*/ 3175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17" name="Freeform 1152"/>
          <p:cNvSpPr>
            <a:spLocks/>
          </p:cNvSpPr>
          <p:nvPr/>
        </p:nvSpPr>
        <p:spPr bwMode="auto">
          <a:xfrm>
            <a:off x="912285" y="447676"/>
            <a:ext cx="4233" cy="3175"/>
          </a:xfrm>
          <a:custGeom>
            <a:avLst/>
            <a:gdLst>
              <a:gd name="T0" fmla="*/ 3175 w 2"/>
              <a:gd name="T1" fmla="*/ 0 h 2"/>
              <a:gd name="T2" fmla="*/ 0 w 2"/>
              <a:gd name="T3" fmla="*/ 0 h 2"/>
              <a:gd name="T4" fmla="*/ 0 w 2"/>
              <a:gd name="T5" fmla="*/ 0 h 2"/>
              <a:gd name="T6" fmla="*/ 0 w 2"/>
              <a:gd name="T7" fmla="*/ 0 h 2"/>
              <a:gd name="T8" fmla="*/ 0 w 2"/>
              <a:gd name="T9" fmla="*/ 3175 h 2"/>
              <a:gd name="T10" fmla="*/ 3175 w 2"/>
              <a:gd name="T11" fmla="*/ 3175 h 2"/>
              <a:gd name="T12" fmla="*/ 3175 w 2"/>
              <a:gd name="T13" fmla="*/ 0 h 2"/>
              <a:gd name="T14" fmla="*/ 0 w 2"/>
              <a:gd name="T15" fmla="*/ 0 h 2"/>
              <a:gd name="T16" fmla="*/ 0 w 2"/>
              <a:gd name="T17" fmla="*/ 0 h 2"/>
              <a:gd name="T18" fmla="*/ 0 w 2"/>
              <a:gd name="T19" fmla="*/ 0 h 2"/>
              <a:gd name="T20" fmla="*/ 0 w 2"/>
              <a:gd name="T21" fmla="*/ 3175 h 2"/>
              <a:gd name="T22" fmla="*/ 3175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18" name="Freeform 1154"/>
          <p:cNvSpPr>
            <a:spLocks/>
          </p:cNvSpPr>
          <p:nvPr/>
        </p:nvSpPr>
        <p:spPr bwMode="auto">
          <a:xfrm>
            <a:off x="886885" y="434975"/>
            <a:ext cx="4233"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19" name="Freeform 1156"/>
          <p:cNvSpPr>
            <a:spLocks/>
          </p:cNvSpPr>
          <p:nvPr/>
        </p:nvSpPr>
        <p:spPr bwMode="auto">
          <a:xfrm>
            <a:off x="886885" y="431801"/>
            <a:ext cx="4233" cy="3175"/>
          </a:xfrm>
          <a:custGeom>
            <a:avLst/>
            <a:gdLst>
              <a:gd name="T0" fmla="*/ 3175 w 2"/>
              <a:gd name="T1" fmla="*/ 3175 h 2"/>
              <a:gd name="T2" fmla="*/ 0 w 2"/>
              <a:gd name="T3" fmla="*/ 0 h 2"/>
              <a:gd name="T4" fmla="*/ 0 w 2"/>
              <a:gd name="T5" fmla="*/ 0 h 2"/>
              <a:gd name="T6" fmla="*/ 0 w 2"/>
              <a:gd name="T7" fmla="*/ 3175 h 2"/>
              <a:gd name="T8" fmla="*/ 3175 w 2"/>
              <a:gd name="T9" fmla="*/ 3175 h 2"/>
              <a:gd name="T10" fmla="*/ 3175 w 2"/>
              <a:gd name="T11" fmla="*/ 3175 h 2"/>
              <a:gd name="T12" fmla="*/ 3175 w 2"/>
              <a:gd name="T13" fmla="*/ 3175 h 2"/>
              <a:gd name="T14" fmla="*/ 0 w 2"/>
              <a:gd name="T15" fmla="*/ 0 h 2"/>
              <a:gd name="T16" fmla="*/ 0 w 2"/>
              <a:gd name="T17" fmla="*/ 0 h 2"/>
              <a:gd name="T18" fmla="*/ 0 w 2"/>
              <a:gd name="T19" fmla="*/ 3175 h 2"/>
              <a:gd name="T20" fmla="*/ 3175 w 2"/>
              <a:gd name="T21" fmla="*/ 3175 h 2"/>
              <a:gd name="T22" fmla="*/ 3175 w 2"/>
              <a:gd name="T23" fmla="*/ 3175 h 2"/>
              <a:gd name="T24" fmla="*/ 3175 w 2"/>
              <a:gd name="T25" fmla="*/ 3175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20" name="Freeform 1163"/>
          <p:cNvSpPr>
            <a:spLocks/>
          </p:cNvSpPr>
          <p:nvPr/>
        </p:nvSpPr>
        <p:spPr bwMode="auto">
          <a:xfrm>
            <a:off x="814917" y="415926"/>
            <a:ext cx="8467" cy="3175"/>
          </a:xfrm>
          <a:custGeom>
            <a:avLst/>
            <a:gdLst>
              <a:gd name="T0" fmla="*/ 3175 w 4"/>
              <a:gd name="T1" fmla="*/ 3175 h 2"/>
              <a:gd name="T2" fmla="*/ 3175 w 4"/>
              <a:gd name="T3" fmla="*/ 3175 h 2"/>
              <a:gd name="T4" fmla="*/ 6350 w 4"/>
              <a:gd name="T5" fmla="*/ 3175 h 2"/>
              <a:gd name="T6" fmla="*/ 6350 w 4"/>
              <a:gd name="T7" fmla="*/ 0 h 2"/>
              <a:gd name="T8" fmla="*/ 6350 w 4"/>
              <a:gd name="T9" fmla="*/ 0 h 2"/>
              <a:gd name="T10" fmla="*/ 3175 w 4"/>
              <a:gd name="T11" fmla="*/ 0 h 2"/>
              <a:gd name="T12" fmla="*/ 3175 w 4"/>
              <a:gd name="T13" fmla="*/ 0 h 2"/>
              <a:gd name="T14" fmla="*/ 0 w 4"/>
              <a:gd name="T15" fmla="*/ 3175 h 2"/>
              <a:gd name="T16" fmla="*/ 3175 w 4"/>
              <a:gd name="T17" fmla="*/ 3175 h 2"/>
              <a:gd name="T18" fmla="*/ 3175 w 4"/>
              <a:gd name="T19" fmla="*/ 0 h 2"/>
              <a:gd name="T20" fmla="*/ 6350 w 4"/>
              <a:gd name="T21" fmla="*/ 3175 h 2"/>
              <a:gd name="T22" fmla="*/ 6350 w 4"/>
              <a:gd name="T23" fmla="*/ 0 h 2"/>
              <a:gd name="T24" fmla="*/ 6350 w 4"/>
              <a:gd name="T25" fmla="*/ 0 h 2"/>
              <a:gd name="T26" fmla="*/ 3175 w 4"/>
              <a:gd name="T27" fmla="*/ 0 h 2"/>
              <a:gd name="T28" fmla="*/ 3175 w 4"/>
              <a:gd name="T29" fmla="*/ 0 h 2"/>
              <a:gd name="T30" fmla="*/ 0 w 4"/>
              <a:gd name="T31" fmla="*/ 0 h 2"/>
              <a:gd name="T32" fmla="*/ 3175 w 4"/>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21" name="Freeform 1172"/>
          <p:cNvSpPr>
            <a:spLocks/>
          </p:cNvSpPr>
          <p:nvPr/>
        </p:nvSpPr>
        <p:spPr bwMode="auto">
          <a:xfrm>
            <a:off x="776818" y="476251"/>
            <a:ext cx="4233" cy="3175"/>
          </a:xfrm>
          <a:custGeom>
            <a:avLst/>
            <a:gdLst>
              <a:gd name="T0" fmla="*/ 0 w 2"/>
              <a:gd name="T1" fmla="*/ 3175 h 2"/>
              <a:gd name="T2" fmla="*/ 0 w 2"/>
              <a:gd name="T3" fmla="*/ 3175 h 2"/>
              <a:gd name="T4" fmla="*/ 3175 w 2"/>
              <a:gd name="T5" fmla="*/ 3175 h 2"/>
              <a:gd name="T6" fmla="*/ 0 w 2"/>
              <a:gd name="T7" fmla="*/ 0 h 2"/>
              <a:gd name="T8" fmla="*/ 0 w 2"/>
              <a:gd name="T9" fmla="*/ 0 h 2"/>
              <a:gd name="T10" fmla="*/ 0 w 2"/>
              <a:gd name="T11" fmla="*/ 0 h 2"/>
              <a:gd name="T12" fmla="*/ 0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0 w 2"/>
              <a:gd name="T59" fmla="*/ 3175 h 2"/>
              <a:gd name="T60" fmla="*/ 0 w 2"/>
              <a:gd name="T61" fmla="*/ 3175 h 2"/>
              <a:gd name="T62" fmla="*/ 0 w 2"/>
              <a:gd name="T63" fmla="*/ 3175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22" name="Freeform 1177"/>
          <p:cNvSpPr>
            <a:spLocks/>
          </p:cNvSpPr>
          <p:nvPr/>
        </p:nvSpPr>
        <p:spPr bwMode="auto">
          <a:xfrm>
            <a:off x="742952" y="534989"/>
            <a:ext cx="4233" cy="3175"/>
          </a:xfrm>
          <a:custGeom>
            <a:avLst/>
            <a:gdLst>
              <a:gd name="T0" fmla="*/ 0 w 2"/>
              <a:gd name="T1" fmla="*/ 3175 h 2"/>
              <a:gd name="T2" fmla="*/ 3175 w 2"/>
              <a:gd name="T3" fmla="*/ 3175 h 2"/>
              <a:gd name="T4" fmla="*/ 3175 w 2"/>
              <a:gd name="T5" fmla="*/ 3175 h 2"/>
              <a:gd name="T6" fmla="*/ 3175 w 2"/>
              <a:gd name="T7" fmla="*/ 0 h 2"/>
              <a:gd name="T8" fmla="*/ 3175 w 2"/>
              <a:gd name="T9" fmla="*/ 0 h 2"/>
              <a:gd name="T10" fmla="*/ 3175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3175 h 2"/>
              <a:gd name="T40" fmla="*/ 0 w 2"/>
              <a:gd name="T41" fmla="*/ 3175 h 2"/>
              <a:gd name="T42" fmla="*/ 3175 w 2"/>
              <a:gd name="T43" fmla="*/ 3175 h 2"/>
              <a:gd name="T44" fmla="*/ 3175 w 2"/>
              <a:gd name="T45" fmla="*/ 0 h 2"/>
              <a:gd name="T46" fmla="*/ 3175 w 2"/>
              <a:gd name="T47" fmla="*/ 0 h 2"/>
              <a:gd name="T48" fmla="*/ 3175 w 2"/>
              <a:gd name="T49" fmla="*/ 0 h 2"/>
              <a:gd name="T50" fmla="*/ 3175 w 2"/>
              <a:gd name="T51" fmla="*/ 0 h 2"/>
              <a:gd name="T52" fmla="*/ 3175 w 2"/>
              <a:gd name="T53" fmla="*/ 0 h 2"/>
              <a:gd name="T54" fmla="*/ 3175 w 2"/>
              <a:gd name="T55" fmla="*/ 0 h 2"/>
              <a:gd name="T56" fmla="*/ 3175 w 2"/>
              <a:gd name="T57" fmla="*/ 0 h 2"/>
              <a:gd name="T58" fmla="*/ 3175 w 2"/>
              <a:gd name="T59" fmla="*/ 0 h 2"/>
              <a:gd name="T60" fmla="*/ 3175 w 2"/>
              <a:gd name="T61" fmla="*/ 0 h 2"/>
              <a:gd name="T62" fmla="*/ 3175 w 2"/>
              <a:gd name="T63" fmla="*/ 0 h 2"/>
              <a:gd name="T64" fmla="*/ 3175 w 2"/>
              <a:gd name="T65" fmla="*/ 0 h 2"/>
              <a:gd name="T66" fmla="*/ 3175 w 2"/>
              <a:gd name="T67" fmla="*/ 3175 h 2"/>
              <a:gd name="T68" fmla="*/ 3175 w 2"/>
              <a:gd name="T69" fmla="*/ 0 h 2"/>
              <a:gd name="T70" fmla="*/ 3175 w 2"/>
              <a:gd name="T71" fmla="*/ 0 h 2"/>
              <a:gd name="T72" fmla="*/ 0 w 2"/>
              <a:gd name="T73" fmla="*/ 0 h 2"/>
              <a:gd name="T74" fmla="*/ 0 w 2"/>
              <a:gd name="T75" fmla="*/ 0 h 2"/>
              <a:gd name="T76" fmla="*/ 0 w 2"/>
              <a:gd name="T77" fmla="*/ 3175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23" name="Freeform 1180"/>
          <p:cNvSpPr>
            <a:spLocks/>
          </p:cNvSpPr>
          <p:nvPr/>
        </p:nvSpPr>
        <p:spPr bwMode="auto">
          <a:xfrm>
            <a:off x="747185" y="530226"/>
            <a:ext cx="4233" cy="4763"/>
          </a:xfrm>
          <a:custGeom>
            <a:avLst/>
            <a:gdLst>
              <a:gd name="T0" fmla="*/ 0 w 2"/>
              <a:gd name="T1" fmla="*/ 4763 h 3"/>
              <a:gd name="T2" fmla="*/ 0 w 2"/>
              <a:gd name="T3" fmla="*/ 4763 h 3"/>
              <a:gd name="T4" fmla="*/ 3175 w 2"/>
              <a:gd name="T5" fmla="*/ 4763 h 3"/>
              <a:gd name="T6" fmla="*/ 3175 w 2"/>
              <a:gd name="T7" fmla="*/ 4763 h 3"/>
              <a:gd name="T8" fmla="*/ 0 w 2"/>
              <a:gd name="T9" fmla="*/ 0 h 3"/>
              <a:gd name="T10" fmla="*/ 0 w 2"/>
              <a:gd name="T11" fmla="*/ 0 h 3"/>
              <a:gd name="T12" fmla="*/ 0 w 2"/>
              <a:gd name="T13" fmla="*/ 0 h 3"/>
              <a:gd name="T14" fmla="*/ 0 w 2"/>
              <a:gd name="T15" fmla="*/ 4763 h 3"/>
              <a:gd name="T16" fmla="*/ 0 w 2"/>
              <a:gd name="T17" fmla="*/ 4763 h 3"/>
              <a:gd name="T18" fmla="*/ 0 w 2"/>
              <a:gd name="T19" fmla="*/ 4763 h 3"/>
              <a:gd name="T20" fmla="*/ 0 w 2"/>
              <a:gd name="T21" fmla="*/ 4763 h 3"/>
              <a:gd name="T22" fmla="*/ 0 w 2"/>
              <a:gd name="T23" fmla="*/ 0 h 3"/>
              <a:gd name="T24" fmla="*/ 0 w 2"/>
              <a:gd name="T25" fmla="*/ 4763 h 3"/>
              <a:gd name="T26" fmla="*/ 0 w 2"/>
              <a:gd name="T27" fmla="*/ 4763 h 3"/>
              <a:gd name="T28" fmla="*/ 0 w 2"/>
              <a:gd name="T29" fmla="*/ 4763 h 3"/>
              <a:gd name="T30" fmla="*/ 0 w 2"/>
              <a:gd name="T31" fmla="*/ 4763 h 3"/>
              <a:gd name="T32" fmla="*/ 0 w 2"/>
              <a:gd name="T33" fmla="*/ 4763 h 3"/>
              <a:gd name="T34" fmla="*/ 0 w 2"/>
              <a:gd name="T35" fmla="*/ 4763 h 3"/>
              <a:gd name="T36" fmla="*/ 0 w 2"/>
              <a:gd name="T37" fmla="*/ 4763 h 3"/>
              <a:gd name="T38" fmla="*/ 0 w 2"/>
              <a:gd name="T39" fmla="*/ 4763 h 3"/>
              <a:gd name="T40" fmla="*/ 0 w 2"/>
              <a:gd name="T41" fmla="*/ 4763 h 3"/>
              <a:gd name="T42" fmla="*/ 0 w 2"/>
              <a:gd name="T43" fmla="*/ 4763 h 3"/>
              <a:gd name="T44" fmla="*/ 0 w 2"/>
              <a:gd name="T45" fmla="*/ 4763 h 3"/>
              <a:gd name="T46" fmla="*/ 0 w 2"/>
              <a:gd name="T47" fmla="*/ 4763 h 3"/>
              <a:gd name="T48" fmla="*/ 0 w 2"/>
              <a:gd name="T49" fmla="*/ 4763 h 3"/>
              <a:gd name="T50" fmla="*/ 0 w 2"/>
              <a:gd name="T51" fmla="*/ 4763 h 3"/>
              <a:gd name="T52" fmla="*/ 0 w 2"/>
              <a:gd name="T53" fmla="*/ 4763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24" name="Line 1187"/>
          <p:cNvSpPr>
            <a:spLocks noChangeShapeType="1"/>
          </p:cNvSpPr>
          <p:nvPr/>
        </p:nvSpPr>
        <p:spPr bwMode="auto">
          <a:xfrm>
            <a:off x="759885" y="52070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25" name="Line 1188"/>
          <p:cNvSpPr>
            <a:spLocks noChangeShapeType="1"/>
          </p:cNvSpPr>
          <p:nvPr/>
        </p:nvSpPr>
        <p:spPr bwMode="auto">
          <a:xfrm>
            <a:off x="759885" y="52070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26" name="Freeform 1208"/>
          <p:cNvSpPr>
            <a:spLocks/>
          </p:cNvSpPr>
          <p:nvPr/>
        </p:nvSpPr>
        <p:spPr bwMode="auto">
          <a:xfrm>
            <a:off x="793751" y="557214"/>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27" name="Freeform 1210"/>
          <p:cNvSpPr>
            <a:spLocks/>
          </p:cNvSpPr>
          <p:nvPr/>
        </p:nvSpPr>
        <p:spPr bwMode="auto">
          <a:xfrm>
            <a:off x="793752" y="557214"/>
            <a:ext cx="4233" cy="3175"/>
          </a:xfrm>
          <a:custGeom>
            <a:avLst/>
            <a:gdLst>
              <a:gd name="T0" fmla="*/ 0 w 2"/>
              <a:gd name="T1" fmla="*/ 3175 h 2"/>
              <a:gd name="T2" fmla="*/ 0 w 2"/>
              <a:gd name="T3" fmla="*/ 3175 h 2"/>
              <a:gd name="T4" fmla="*/ 3175 w 2"/>
              <a:gd name="T5" fmla="*/ 3175 h 2"/>
              <a:gd name="T6" fmla="*/ 3175 w 2"/>
              <a:gd name="T7" fmla="*/ 0 h 2"/>
              <a:gd name="T8" fmla="*/ 3175 w 2"/>
              <a:gd name="T9" fmla="*/ 0 h 2"/>
              <a:gd name="T10" fmla="*/ 0 w 2"/>
              <a:gd name="T11" fmla="*/ 0 h 2"/>
              <a:gd name="T12" fmla="*/ 0 w 2"/>
              <a:gd name="T13" fmla="*/ 0 h 2"/>
              <a:gd name="T14" fmla="*/ 0 w 2"/>
              <a:gd name="T15" fmla="*/ 0 h 2"/>
              <a:gd name="T16" fmla="*/ 0 w 2"/>
              <a:gd name="T17" fmla="*/ 3175 h 2"/>
              <a:gd name="T18" fmla="*/ 0 w 2"/>
              <a:gd name="T19" fmla="*/ 3175 h 2"/>
              <a:gd name="T20" fmla="*/ 3175 w 2"/>
              <a:gd name="T21" fmla="*/ 3175 h 2"/>
              <a:gd name="T22" fmla="*/ 3175 w 2"/>
              <a:gd name="T23" fmla="*/ 0 h 2"/>
              <a:gd name="T24" fmla="*/ 3175 w 2"/>
              <a:gd name="T25" fmla="*/ 0 h 2"/>
              <a:gd name="T26" fmla="*/ 0 w 2"/>
              <a:gd name="T27" fmla="*/ 0 h 2"/>
              <a:gd name="T28" fmla="*/ 0 w 2"/>
              <a:gd name="T29" fmla="*/ 0 h 2"/>
              <a:gd name="T30" fmla="*/ 0 w 2"/>
              <a:gd name="T31" fmla="*/ 0 h 2"/>
              <a:gd name="T32" fmla="*/ 0 w 2"/>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28" name="Freeform 1214"/>
          <p:cNvSpPr>
            <a:spLocks/>
          </p:cNvSpPr>
          <p:nvPr/>
        </p:nvSpPr>
        <p:spPr bwMode="auto">
          <a:xfrm>
            <a:off x="793752" y="557214"/>
            <a:ext cx="4233" cy="3175"/>
          </a:xfrm>
          <a:custGeom>
            <a:avLst/>
            <a:gdLst>
              <a:gd name="T0" fmla="*/ 0 w 2"/>
              <a:gd name="T1" fmla="*/ 3175 h 2"/>
              <a:gd name="T2" fmla="*/ 3175 w 2"/>
              <a:gd name="T3" fmla="*/ 3175 h 2"/>
              <a:gd name="T4" fmla="*/ 0 w 2"/>
              <a:gd name="T5" fmla="*/ 0 h 2"/>
              <a:gd name="T6" fmla="*/ 0 w 2"/>
              <a:gd name="T7" fmla="*/ 3175 h 2"/>
              <a:gd name="T8" fmla="*/ 0 w 2"/>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29" name="Rectangle 1215"/>
          <p:cNvSpPr>
            <a:spLocks noChangeArrowheads="1"/>
          </p:cNvSpPr>
          <p:nvPr/>
        </p:nvSpPr>
        <p:spPr bwMode="auto">
          <a:xfrm>
            <a:off x="793751" y="627064"/>
            <a:ext cx="2116"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dirty="0"/>
          </a:p>
        </p:txBody>
      </p:sp>
      <p:sp>
        <p:nvSpPr>
          <p:cNvPr id="30" name="Freeform 1217"/>
          <p:cNvSpPr>
            <a:spLocks/>
          </p:cNvSpPr>
          <p:nvPr/>
        </p:nvSpPr>
        <p:spPr bwMode="auto">
          <a:xfrm>
            <a:off x="793751" y="627064"/>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31" name="Freeform 1219"/>
          <p:cNvSpPr>
            <a:spLocks/>
          </p:cNvSpPr>
          <p:nvPr/>
        </p:nvSpPr>
        <p:spPr bwMode="auto">
          <a:xfrm>
            <a:off x="975785" y="541339"/>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32" name="Freeform 1221"/>
          <p:cNvSpPr>
            <a:spLocks/>
          </p:cNvSpPr>
          <p:nvPr/>
        </p:nvSpPr>
        <p:spPr bwMode="auto">
          <a:xfrm>
            <a:off x="975785" y="541339"/>
            <a:ext cx="4233" cy="3175"/>
          </a:xfrm>
          <a:custGeom>
            <a:avLst/>
            <a:gdLst>
              <a:gd name="T0" fmla="*/ 3175 w 2"/>
              <a:gd name="T1" fmla="*/ 0 h 2"/>
              <a:gd name="T2" fmla="*/ 3175 w 2"/>
              <a:gd name="T3" fmla="*/ 0 h 2"/>
              <a:gd name="T4" fmla="*/ 3175 w 2"/>
              <a:gd name="T5" fmla="*/ 0 h 2"/>
              <a:gd name="T6" fmla="*/ 0 w 2"/>
              <a:gd name="T7" fmla="*/ 0 h 2"/>
              <a:gd name="T8" fmla="*/ 0 w 2"/>
              <a:gd name="T9" fmla="*/ 0 h 2"/>
              <a:gd name="T10" fmla="*/ 0 w 2"/>
              <a:gd name="T11" fmla="*/ 3175 h 2"/>
              <a:gd name="T12" fmla="*/ 3175 w 2"/>
              <a:gd name="T13" fmla="*/ 0 h 2"/>
              <a:gd name="T14" fmla="*/ 3175 w 2"/>
              <a:gd name="T15" fmla="*/ 0 h 2"/>
              <a:gd name="T16" fmla="*/ 3175 w 2"/>
              <a:gd name="T17" fmla="*/ 0 h 2"/>
              <a:gd name="T18" fmla="*/ 0 w 2"/>
              <a:gd name="T19" fmla="*/ 0 h 2"/>
              <a:gd name="T20" fmla="*/ 0 w 2"/>
              <a:gd name="T21" fmla="*/ 0 h 2"/>
              <a:gd name="T22" fmla="*/ 0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33" name="Freeform 1234"/>
          <p:cNvSpPr>
            <a:spLocks/>
          </p:cNvSpPr>
          <p:nvPr/>
        </p:nvSpPr>
        <p:spPr bwMode="auto">
          <a:xfrm>
            <a:off x="963085" y="550864"/>
            <a:ext cx="4233" cy="1587"/>
          </a:xfrm>
          <a:custGeom>
            <a:avLst/>
            <a:gdLst>
              <a:gd name="T0" fmla="*/ 0 w 2"/>
              <a:gd name="T1" fmla="*/ 0 h 1587"/>
              <a:gd name="T2" fmla="*/ 0 w 2"/>
              <a:gd name="T3" fmla="*/ 0 h 1587"/>
              <a:gd name="T4" fmla="*/ 3175 w 2"/>
              <a:gd name="T5" fmla="*/ 0 h 1587"/>
              <a:gd name="T6" fmla="*/ 3175 w 2"/>
              <a:gd name="T7" fmla="*/ 0 h 1587"/>
              <a:gd name="T8" fmla="*/ 3175 w 2"/>
              <a:gd name="T9" fmla="*/ 0 h 1587"/>
              <a:gd name="T10" fmla="*/ 3175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3175 w 2"/>
              <a:gd name="T25" fmla="*/ 0 h 1587"/>
              <a:gd name="T26" fmla="*/ 3175 w 2"/>
              <a:gd name="T27" fmla="*/ 0 h 1587"/>
              <a:gd name="T28" fmla="*/ 3175 w 2"/>
              <a:gd name="T29" fmla="*/ 0 h 1587"/>
              <a:gd name="T30" fmla="*/ 0 w 2"/>
              <a:gd name="T31" fmla="*/ 0 h 1587"/>
              <a:gd name="T32" fmla="*/ 0 w 2"/>
              <a:gd name="T33" fmla="*/ 0 h 1587"/>
              <a:gd name="T34" fmla="*/ 3175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34" name="Line 1237"/>
          <p:cNvSpPr>
            <a:spLocks noChangeShapeType="1"/>
          </p:cNvSpPr>
          <p:nvPr/>
        </p:nvSpPr>
        <p:spPr bwMode="auto">
          <a:xfrm>
            <a:off x="971551" y="544514"/>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35" name="Line 1238"/>
          <p:cNvSpPr>
            <a:spLocks noChangeShapeType="1"/>
          </p:cNvSpPr>
          <p:nvPr/>
        </p:nvSpPr>
        <p:spPr bwMode="auto">
          <a:xfrm>
            <a:off x="971551" y="544514"/>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36" name="Freeform 1240"/>
          <p:cNvSpPr>
            <a:spLocks/>
          </p:cNvSpPr>
          <p:nvPr/>
        </p:nvSpPr>
        <p:spPr bwMode="auto">
          <a:xfrm>
            <a:off x="971551" y="541339"/>
            <a:ext cx="2116"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37" name="Freeform 1243"/>
          <p:cNvSpPr>
            <a:spLocks/>
          </p:cNvSpPr>
          <p:nvPr/>
        </p:nvSpPr>
        <p:spPr bwMode="auto">
          <a:xfrm>
            <a:off x="971552" y="538164"/>
            <a:ext cx="4233" cy="3175"/>
          </a:xfrm>
          <a:custGeom>
            <a:avLst/>
            <a:gdLst>
              <a:gd name="T0" fmla="*/ 3175 w 2"/>
              <a:gd name="T1" fmla="*/ 3175 h 2"/>
              <a:gd name="T2" fmla="*/ 3175 w 2"/>
              <a:gd name="T3" fmla="*/ 3175 h 2"/>
              <a:gd name="T4" fmla="*/ 3175 w 2"/>
              <a:gd name="T5" fmla="*/ 3175 h 2"/>
              <a:gd name="T6" fmla="*/ 3175 w 2"/>
              <a:gd name="T7" fmla="*/ 3175 h 2"/>
              <a:gd name="T8" fmla="*/ 0 w 2"/>
              <a:gd name="T9" fmla="*/ 3175 h 2"/>
              <a:gd name="T10" fmla="*/ 0 w 2"/>
              <a:gd name="T11" fmla="*/ 3175 h 2"/>
              <a:gd name="T12" fmla="*/ 3175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3175 w 2"/>
              <a:gd name="T39" fmla="*/ 3175 h 2"/>
              <a:gd name="T40" fmla="*/ 3175 w 2"/>
              <a:gd name="T41" fmla="*/ 3175 h 2"/>
              <a:gd name="T42" fmla="*/ 3175 w 2"/>
              <a:gd name="T43" fmla="*/ 3175 h 2"/>
              <a:gd name="T44" fmla="*/ 3175 w 2"/>
              <a:gd name="T45" fmla="*/ 3175 h 2"/>
              <a:gd name="T46" fmla="*/ 3175 w 2"/>
              <a:gd name="T47" fmla="*/ 3175 h 2"/>
              <a:gd name="T48" fmla="*/ 0 w 2"/>
              <a:gd name="T49" fmla="*/ 0 h 2"/>
              <a:gd name="T50" fmla="*/ 0 w 2"/>
              <a:gd name="T51" fmla="*/ 3175 h 2"/>
              <a:gd name="T52" fmla="*/ 0 w 2"/>
              <a:gd name="T53" fmla="*/ 3175 h 2"/>
              <a:gd name="T54" fmla="*/ 0 w 2"/>
              <a:gd name="T55" fmla="*/ 3175 h 2"/>
              <a:gd name="T56" fmla="*/ 3175 w 2"/>
              <a:gd name="T57" fmla="*/ 3175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38" name="Freeform 1246"/>
          <p:cNvSpPr>
            <a:spLocks/>
          </p:cNvSpPr>
          <p:nvPr/>
        </p:nvSpPr>
        <p:spPr bwMode="auto">
          <a:xfrm>
            <a:off x="967318" y="547689"/>
            <a:ext cx="4233" cy="3175"/>
          </a:xfrm>
          <a:custGeom>
            <a:avLst/>
            <a:gdLst>
              <a:gd name="T0" fmla="*/ 0 w 2"/>
              <a:gd name="T1" fmla="*/ 3175 h 2"/>
              <a:gd name="T2" fmla="*/ 0 w 2"/>
              <a:gd name="T3" fmla="*/ 3175 h 2"/>
              <a:gd name="T4" fmla="*/ 3175 w 2"/>
              <a:gd name="T5" fmla="*/ 0 h 2"/>
              <a:gd name="T6" fmla="*/ 3175 w 2"/>
              <a:gd name="T7" fmla="*/ 0 h 2"/>
              <a:gd name="T8" fmla="*/ 0 w 2"/>
              <a:gd name="T9" fmla="*/ 0 h 2"/>
              <a:gd name="T10" fmla="*/ 0 w 2"/>
              <a:gd name="T11" fmla="*/ 0 h 2"/>
              <a:gd name="T12" fmla="*/ 0 w 2"/>
              <a:gd name="T13" fmla="*/ 3175 h 2"/>
              <a:gd name="T14" fmla="*/ 0 w 2"/>
              <a:gd name="T15" fmla="*/ 3175 h 2"/>
              <a:gd name="T16" fmla="*/ 3175 w 2"/>
              <a:gd name="T17" fmla="*/ 0 h 2"/>
              <a:gd name="T18" fmla="*/ 3175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3175 h 2"/>
              <a:gd name="T48" fmla="*/ 0 w 2"/>
              <a:gd name="T49" fmla="*/ 3175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39" name="Freeform 1250"/>
          <p:cNvSpPr>
            <a:spLocks/>
          </p:cNvSpPr>
          <p:nvPr/>
        </p:nvSpPr>
        <p:spPr bwMode="auto">
          <a:xfrm>
            <a:off x="975785" y="530225"/>
            <a:ext cx="4233"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40" name="Freeform 1252"/>
          <p:cNvSpPr>
            <a:spLocks/>
          </p:cNvSpPr>
          <p:nvPr/>
        </p:nvSpPr>
        <p:spPr bwMode="auto">
          <a:xfrm>
            <a:off x="975785" y="527050"/>
            <a:ext cx="4233" cy="7938"/>
          </a:xfrm>
          <a:custGeom>
            <a:avLst/>
            <a:gdLst>
              <a:gd name="T0" fmla="*/ 3175 w 2"/>
              <a:gd name="T1" fmla="*/ 3175 h 5"/>
              <a:gd name="T2" fmla="*/ 3175 w 2"/>
              <a:gd name="T3" fmla="*/ 3175 h 5"/>
              <a:gd name="T4" fmla="*/ 0 w 2"/>
              <a:gd name="T5" fmla="*/ 0 h 5"/>
              <a:gd name="T6" fmla="*/ 0 w 2"/>
              <a:gd name="T7" fmla="*/ 3175 h 5"/>
              <a:gd name="T8" fmla="*/ 0 w 2"/>
              <a:gd name="T9" fmla="*/ 3175 h 5"/>
              <a:gd name="T10" fmla="*/ 3175 w 2"/>
              <a:gd name="T11" fmla="*/ 7938 h 5"/>
              <a:gd name="T12" fmla="*/ 3175 w 2"/>
              <a:gd name="T13" fmla="*/ 3175 h 5"/>
              <a:gd name="T14" fmla="*/ 3175 w 2"/>
              <a:gd name="T15" fmla="*/ 3175 h 5"/>
              <a:gd name="T16" fmla="*/ 0 w 2"/>
              <a:gd name="T17" fmla="*/ 0 h 5"/>
              <a:gd name="T18" fmla="*/ 0 w 2"/>
              <a:gd name="T19" fmla="*/ 3175 h 5"/>
              <a:gd name="T20" fmla="*/ 0 w 2"/>
              <a:gd name="T21" fmla="*/ 3175 h 5"/>
              <a:gd name="T22" fmla="*/ 3175 w 2"/>
              <a:gd name="T23" fmla="*/ 7938 h 5"/>
              <a:gd name="T24" fmla="*/ 3175 w 2"/>
              <a:gd name="T25" fmla="*/ 3175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41" name="Freeform 1255"/>
          <p:cNvSpPr>
            <a:spLocks/>
          </p:cNvSpPr>
          <p:nvPr/>
        </p:nvSpPr>
        <p:spPr bwMode="auto">
          <a:xfrm>
            <a:off x="950385" y="550864"/>
            <a:ext cx="4233" cy="1587"/>
          </a:xfrm>
          <a:custGeom>
            <a:avLst/>
            <a:gdLst>
              <a:gd name="T0" fmla="*/ 0 w 2"/>
              <a:gd name="T1" fmla="*/ 0 h 1587"/>
              <a:gd name="T2" fmla="*/ 3175 w 2"/>
              <a:gd name="T3" fmla="*/ 0 h 1587"/>
              <a:gd name="T4" fmla="*/ 3175 w 2"/>
              <a:gd name="T5" fmla="*/ 0 h 1587"/>
              <a:gd name="T6" fmla="*/ 3175 w 2"/>
              <a:gd name="T7" fmla="*/ 0 h 1587"/>
              <a:gd name="T8" fmla="*/ 3175 w 2"/>
              <a:gd name="T9" fmla="*/ 0 h 1587"/>
              <a:gd name="T10" fmla="*/ 0 w 2"/>
              <a:gd name="T11" fmla="*/ 0 h 1587"/>
              <a:gd name="T12" fmla="*/ 0 w 2"/>
              <a:gd name="T13" fmla="*/ 0 h 1587"/>
              <a:gd name="T14" fmla="*/ 0 w 2"/>
              <a:gd name="T15" fmla="*/ 0 h 1587"/>
              <a:gd name="T16" fmla="*/ 0 w 2"/>
              <a:gd name="T17" fmla="*/ 0 h 1587"/>
              <a:gd name="T18" fmla="*/ 3175 w 2"/>
              <a:gd name="T19" fmla="*/ 0 h 1587"/>
              <a:gd name="T20" fmla="*/ 3175 w 2"/>
              <a:gd name="T21" fmla="*/ 0 h 1587"/>
              <a:gd name="T22" fmla="*/ 3175 w 2"/>
              <a:gd name="T23" fmla="*/ 0 h 1587"/>
              <a:gd name="T24" fmla="*/ 3175 w 2"/>
              <a:gd name="T25" fmla="*/ 0 h 1587"/>
              <a:gd name="T26" fmla="*/ 3175 w 2"/>
              <a:gd name="T27" fmla="*/ 0 h 1587"/>
              <a:gd name="T28" fmla="*/ 3175 w 2"/>
              <a:gd name="T29" fmla="*/ 0 h 1587"/>
              <a:gd name="T30" fmla="*/ 3175 w 2"/>
              <a:gd name="T31" fmla="*/ 0 h 1587"/>
              <a:gd name="T32" fmla="*/ 3175 w 2"/>
              <a:gd name="T33" fmla="*/ 0 h 1587"/>
              <a:gd name="T34" fmla="*/ 3175 w 2"/>
              <a:gd name="T35" fmla="*/ 0 h 1587"/>
              <a:gd name="T36" fmla="*/ 3175 w 2"/>
              <a:gd name="T37" fmla="*/ 0 h 1587"/>
              <a:gd name="T38" fmla="*/ 3175 w 2"/>
              <a:gd name="T39" fmla="*/ 0 h 1587"/>
              <a:gd name="T40" fmla="*/ 3175 w 2"/>
              <a:gd name="T41" fmla="*/ 0 h 1587"/>
              <a:gd name="T42" fmla="*/ 3175 w 2"/>
              <a:gd name="T43" fmla="*/ 0 h 1587"/>
              <a:gd name="T44" fmla="*/ 3175 w 2"/>
              <a:gd name="T45" fmla="*/ 0 h 1587"/>
              <a:gd name="T46" fmla="*/ 3175 w 2"/>
              <a:gd name="T47" fmla="*/ 0 h 1587"/>
              <a:gd name="T48" fmla="*/ 3175 w 2"/>
              <a:gd name="T49" fmla="*/ 0 h 1587"/>
              <a:gd name="T50" fmla="*/ 3175 w 2"/>
              <a:gd name="T51" fmla="*/ 0 h 1587"/>
              <a:gd name="T52" fmla="*/ 3175 w 2"/>
              <a:gd name="T53" fmla="*/ 0 h 1587"/>
              <a:gd name="T54" fmla="*/ 3175 w 2"/>
              <a:gd name="T55" fmla="*/ 0 h 1587"/>
              <a:gd name="T56" fmla="*/ 3175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42" name="Rectangle 1256"/>
          <p:cNvSpPr>
            <a:spLocks noChangeArrowheads="1"/>
          </p:cNvSpPr>
          <p:nvPr/>
        </p:nvSpPr>
        <p:spPr bwMode="auto">
          <a:xfrm>
            <a:off x="963085" y="550864"/>
            <a:ext cx="2116"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dirty="0"/>
          </a:p>
        </p:txBody>
      </p:sp>
      <p:sp>
        <p:nvSpPr>
          <p:cNvPr id="43" name="Freeform 1258"/>
          <p:cNvSpPr>
            <a:spLocks/>
          </p:cNvSpPr>
          <p:nvPr/>
        </p:nvSpPr>
        <p:spPr bwMode="auto">
          <a:xfrm>
            <a:off x="963085" y="550864"/>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44" name="Freeform 1266"/>
          <p:cNvSpPr>
            <a:spLocks/>
          </p:cNvSpPr>
          <p:nvPr/>
        </p:nvSpPr>
        <p:spPr bwMode="auto">
          <a:xfrm>
            <a:off x="971551" y="534989"/>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45" name="Freeform 1269"/>
          <p:cNvSpPr>
            <a:spLocks/>
          </p:cNvSpPr>
          <p:nvPr/>
        </p:nvSpPr>
        <p:spPr bwMode="auto">
          <a:xfrm>
            <a:off x="971552" y="530226"/>
            <a:ext cx="4233" cy="4763"/>
          </a:xfrm>
          <a:custGeom>
            <a:avLst/>
            <a:gdLst>
              <a:gd name="T0" fmla="*/ 0 w 2"/>
              <a:gd name="T1" fmla="*/ 4763 h 3"/>
              <a:gd name="T2" fmla="*/ 3175 w 2"/>
              <a:gd name="T3" fmla="*/ 0 h 3"/>
              <a:gd name="T4" fmla="*/ 3175 w 2"/>
              <a:gd name="T5" fmla="*/ 0 h 3"/>
              <a:gd name="T6" fmla="*/ 3175 w 2"/>
              <a:gd name="T7" fmla="*/ 0 h 3"/>
              <a:gd name="T8" fmla="*/ 3175 w 2"/>
              <a:gd name="T9" fmla="*/ 0 h 3"/>
              <a:gd name="T10" fmla="*/ 0 w 2"/>
              <a:gd name="T11" fmla="*/ 0 h 3"/>
              <a:gd name="T12" fmla="*/ 0 w 2"/>
              <a:gd name="T13" fmla="*/ 0 h 3"/>
              <a:gd name="T14" fmla="*/ 0 w 2"/>
              <a:gd name="T15" fmla="*/ 4763 h 3"/>
              <a:gd name="T16" fmla="*/ 0 w 2"/>
              <a:gd name="T17" fmla="*/ 4763 h 3"/>
              <a:gd name="T18" fmla="*/ 3175 w 2"/>
              <a:gd name="T19" fmla="*/ 0 h 3"/>
              <a:gd name="T20" fmla="*/ 3175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4763 h 3"/>
              <a:gd name="T40" fmla="*/ 0 w 2"/>
              <a:gd name="T41" fmla="*/ 4763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46" name="Line 1270"/>
          <p:cNvSpPr>
            <a:spLocks noChangeShapeType="1"/>
          </p:cNvSpPr>
          <p:nvPr/>
        </p:nvSpPr>
        <p:spPr bwMode="auto">
          <a:xfrm>
            <a:off x="971551" y="530225"/>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47" name="Line 1271"/>
          <p:cNvSpPr>
            <a:spLocks noChangeShapeType="1"/>
          </p:cNvSpPr>
          <p:nvPr/>
        </p:nvSpPr>
        <p:spPr bwMode="auto">
          <a:xfrm>
            <a:off x="971551" y="530225"/>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48" name="Rectangle 1272"/>
          <p:cNvSpPr>
            <a:spLocks noChangeArrowheads="1"/>
          </p:cNvSpPr>
          <p:nvPr/>
        </p:nvSpPr>
        <p:spPr bwMode="auto">
          <a:xfrm>
            <a:off x="971551" y="530225"/>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dirty="0"/>
          </a:p>
        </p:txBody>
      </p:sp>
      <p:sp>
        <p:nvSpPr>
          <p:cNvPr id="49" name="Rectangle 1273"/>
          <p:cNvSpPr>
            <a:spLocks noChangeArrowheads="1"/>
          </p:cNvSpPr>
          <p:nvPr/>
        </p:nvSpPr>
        <p:spPr bwMode="auto">
          <a:xfrm>
            <a:off x="971551" y="530225"/>
            <a:ext cx="2116"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dirty="0"/>
          </a:p>
        </p:txBody>
      </p:sp>
      <p:sp>
        <p:nvSpPr>
          <p:cNvPr id="50" name="Line 1274"/>
          <p:cNvSpPr>
            <a:spLocks noChangeShapeType="1"/>
          </p:cNvSpPr>
          <p:nvPr/>
        </p:nvSpPr>
        <p:spPr bwMode="auto">
          <a:xfrm>
            <a:off x="971551" y="52705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51" name="Line 1275"/>
          <p:cNvSpPr>
            <a:spLocks noChangeShapeType="1"/>
          </p:cNvSpPr>
          <p:nvPr/>
        </p:nvSpPr>
        <p:spPr bwMode="auto">
          <a:xfrm>
            <a:off x="971551" y="52705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52" name="Freeform 1277"/>
          <p:cNvSpPr>
            <a:spLocks/>
          </p:cNvSpPr>
          <p:nvPr/>
        </p:nvSpPr>
        <p:spPr bwMode="auto">
          <a:xfrm>
            <a:off x="971551" y="523876"/>
            <a:ext cx="2116"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53" name="Freeform 1287"/>
          <p:cNvSpPr>
            <a:spLocks/>
          </p:cNvSpPr>
          <p:nvPr/>
        </p:nvSpPr>
        <p:spPr bwMode="auto">
          <a:xfrm>
            <a:off x="958852" y="514350"/>
            <a:ext cx="4233" cy="3175"/>
          </a:xfrm>
          <a:custGeom>
            <a:avLst/>
            <a:gdLst>
              <a:gd name="T0" fmla="*/ 0 w 2"/>
              <a:gd name="T1" fmla="*/ 0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3175 h 2"/>
              <a:gd name="T18" fmla="*/ 0 w 2"/>
              <a:gd name="T19" fmla="*/ 3175 h 2"/>
              <a:gd name="T20" fmla="*/ 0 w 2"/>
              <a:gd name="T21" fmla="*/ 3175 h 2"/>
              <a:gd name="T22" fmla="*/ 0 w 2"/>
              <a:gd name="T23" fmla="*/ 3175 h 2"/>
              <a:gd name="T24" fmla="*/ 3175 w 2"/>
              <a:gd name="T25" fmla="*/ 3175 h 2"/>
              <a:gd name="T26" fmla="*/ 3175 w 2"/>
              <a:gd name="T27" fmla="*/ 3175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54" name="Freeform 1290"/>
          <p:cNvSpPr>
            <a:spLocks/>
          </p:cNvSpPr>
          <p:nvPr/>
        </p:nvSpPr>
        <p:spPr bwMode="auto">
          <a:xfrm>
            <a:off x="958852" y="517526"/>
            <a:ext cx="4233" cy="3175"/>
          </a:xfrm>
          <a:custGeom>
            <a:avLst/>
            <a:gdLst>
              <a:gd name="T0" fmla="*/ 0 w 2"/>
              <a:gd name="T1" fmla="*/ 3175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0 h 2"/>
              <a:gd name="T18" fmla="*/ 0 w 2"/>
              <a:gd name="T19" fmla="*/ 0 h 2"/>
              <a:gd name="T20" fmla="*/ 3175 w 2"/>
              <a:gd name="T21" fmla="*/ 0 h 2"/>
              <a:gd name="T22" fmla="*/ 0 w 2"/>
              <a:gd name="T23" fmla="*/ 0 h 2"/>
              <a:gd name="T24" fmla="*/ 0 w 2"/>
              <a:gd name="T25" fmla="*/ 0 h 2"/>
              <a:gd name="T26" fmla="*/ 0 w 2"/>
              <a:gd name="T27" fmla="*/ 0 h 2"/>
              <a:gd name="T28" fmla="*/ 0 w 2"/>
              <a:gd name="T29" fmla="*/ 0 h 2"/>
              <a:gd name="T30" fmla="*/ 0 w 2"/>
              <a:gd name="T31" fmla="*/ 3175 h 2"/>
              <a:gd name="T32" fmla="*/ 0 w 2"/>
              <a:gd name="T33" fmla="*/ 3175 h 2"/>
              <a:gd name="T34" fmla="*/ 0 w 2"/>
              <a:gd name="T35" fmla="*/ 3175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3175 h 2"/>
              <a:gd name="T50" fmla="*/ 3175 w 2"/>
              <a:gd name="T51" fmla="*/ 3175 h 2"/>
              <a:gd name="T52" fmla="*/ 3175 w 2"/>
              <a:gd name="T53" fmla="*/ 0 h 2"/>
              <a:gd name="T54" fmla="*/ 3175 w 2"/>
              <a:gd name="T55" fmla="*/ 0 h 2"/>
              <a:gd name="T56" fmla="*/ 0 w 2"/>
              <a:gd name="T57" fmla="*/ 0 h 2"/>
              <a:gd name="T58" fmla="*/ 0 w 2"/>
              <a:gd name="T59" fmla="*/ 0 h 2"/>
              <a:gd name="T60" fmla="*/ 0 w 2"/>
              <a:gd name="T61" fmla="*/ 3175 h 2"/>
              <a:gd name="T62" fmla="*/ 0 w 2"/>
              <a:gd name="T63" fmla="*/ 3175 h 2"/>
              <a:gd name="T64" fmla="*/ 3175 w 2"/>
              <a:gd name="T65" fmla="*/ 3175 h 2"/>
              <a:gd name="T66" fmla="*/ 3175 w 2"/>
              <a:gd name="T67" fmla="*/ 3175 h 2"/>
              <a:gd name="T68" fmla="*/ 0 w 2"/>
              <a:gd name="T69" fmla="*/ 3175 h 2"/>
              <a:gd name="T70" fmla="*/ 0 w 2"/>
              <a:gd name="T71" fmla="*/ 3175 h 2"/>
              <a:gd name="T72" fmla="*/ 0 w 2"/>
              <a:gd name="T73" fmla="*/ 3175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55" name="Rectangle 1335"/>
          <p:cNvSpPr>
            <a:spLocks noChangeArrowheads="1"/>
          </p:cNvSpPr>
          <p:nvPr/>
        </p:nvSpPr>
        <p:spPr bwMode="auto">
          <a:xfrm>
            <a:off x="624418" y="5080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dirty="0"/>
          </a:p>
        </p:txBody>
      </p:sp>
      <p:sp>
        <p:nvSpPr>
          <p:cNvPr id="56" name="Rectangle 1336"/>
          <p:cNvSpPr>
            <a:spLocks noChangeArrowheads="1"/>
          </p:cNvSpPr>
          <p:nvPr/>
        </p:nvSpPr>
        <p:spPr bwMode="auto">
          <a:xfrm>
            <a:off x="632885" y="4953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dirty="0"/>
          </a:p>
        </p:txBody>
      </p:sp>
      <p:sp>
        <p:nvSpPr>
          <p:cNvPr id="57" name="Rectangle 1337"/>
          <p:cNvSpPr>
            <a:spLocks noChangeArrowheads="1"/>
          </p:cNvSpPr>
          <p:nvPr/>
        </p:nvSpPr>
        <p:spPr bwMode="auto">
          <a:xfrm>
            <a:off x="632885" y="4953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dirty="0"/>
          </a:p>
        </p:txBody>
      </p:sp>
      <p:sp>
        <p:nvSpPr>
          <p:cNvPr id="58" name="Rectangle 1340"/>
          <p:cNvSpPr>
            <a:spLocks noChangeArrowheads="1"/>
          </p:cNvSpPr>
          <p:nvPr/>
        </p:nvSpPr>
        <p:spPr bwMode="auto">
          <a:xfrm>
            <a:off x="624418"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dirty="0"/>
          </a:p>
        </p:txBody>
      </p:sp>
      <p:sp>
        <p:nvSpPr>
          <p:cNvPr id="59" name="Rectangle 1341"/>
          <p:cNvSpPr>
            <a:spLocks noChangeArrowheads="1"/>
          </p:cNvSpPr>
          <p:nvPr/>
        </p:nvSpPr>
        <p:spPr bwMode="auto">
          <a:xfrm>
            <a:off x="624418"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dirty="0"/>
          </a:p>
        </p:txBody>
      </p:sp>
      <p:sp>
        <p:nvSpPr>
          <p:cNvPr id="60" name="Rectangle 1342"/>
          <p:cNvSpPr>
            <a:spLocks noChangeArrowheads="1"/>
          </p:cNvSpPr>
          <p:nvPr/>
        </p:nvSpPr>
        <p:spPr bwMode="auto">
          <a:xfrm>
            <a:off x="624418"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dirty="0"/>
          </a:p>
        </p:txBody>
      </p:sp>
      <p:sp>
        <p:nvSpPr>
          <p:cNvPr id="61" name="Rectangle 1343"/>
          <p:cNvSpPr>
            <a:spLocks noChangeArrowheads="1"/>
          </p:cNvSpPr>
          <p:nvPr/>
        </p:nvSpPr>
        <p:spPr bwMode="auto">
          <a:xfrm>
            <a:off x="624418" y="5080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dirty="0"/>
          </a:p>
        </p:txBody>
      </p:sp>
      <p:sp>
        <p:nvSpPr>
          <p:cNvPr id="62" name="Rectangle 1344"/>
          <p:cNvSpPr>
            <a:spLocks noChangeArrowheads="1"/>
          </p:cNvSpPr>
          <p:nvPr/>
        </p:nvSpPr>
        <p:spPr bwMode="auto">
          <a:xfrm>
            <a:off x="620185" y="485776"/>
            <a:ext cx="2116"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dirty="0"/>
          </a:p>
        </p:txBody>
      </p:sp>
      <p:pic>
        <p:nvPicPr>
          <p:cNvPr id="67" name="Picture 66">
            <a:extLst>
              <a:ext uri="{FF2B5EF4-FFF2-40B4-BE49-F238E27FC236}">
                <a16:creationId xmlns:a16="http://schemas.microsoft.com/office/drawing/2014/main" xmlns="" id="{38784A6A-EBC2-4188-A900-C4C413564AEC}"/>
              </a:ext>
            </a:extLst>
          </p:cNvPr>
          <p:cNvPicPr>
            <a:picLocks noChangeAspect="1"/>
          </p:cNvPicPr>
          <p:nvPr userDrawn="1"/>
        </p:nvPicPr>
        <p:blipFill>
          <a:blip r:embed="rId2"/>
          <a:stretch>
            <a:fillRect/>
          </a:stretch>
        </p:blipFill>
        <p:spPr>
          <a:xfrm>
            <a:off x="19586" y="6240460"/>
            <a:ext cx="634466" cy="625075"/>
          </a:xfrm>
          <a:prstGeom prst="rect">
            <a:avLst/>
          </a:prstGeom>
        </p:spPr>
      </p:pic>
    </p:spTree>
    <p:extLst>
      <p:ext uri="{BB962C8B-B14F-4D97-AF65-F5344CB8AC3E}">
        <p14:creationId xmlns:p14="http://schemas.microsoft.com/office/powerpoint/2010/main" val="800764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Blank">
    <p:spTree>
      <p:nvGrpSpPr>
        <p:cNvPr id="1" name=""/>
        <p:cNvGrpSpPr/>
        <p:nvPr/>
      </p:nvGrpSpPr>
      <p:grpSpPr>
        <a:xfrm>
          <a:off x="0" y="0"/>
          <a:ext cx="0" cy="0"/>
          <a:chOff x="0" y="0"/>
          <a:chExt cx="0" cy="0"/>
        </a:xfrm>
      </p:grpSpPr>
      <p:sp>
        <p:nvSpPr>
          <p:cNvPr id="18" name="Rectangle 2"/>
          <p:cNvSpPr>
            <a:spLocks noGrp="1"/>
          </p:cNvSpPr>
          <p:nvPr>
            <p:ph type="title"/>
          </p:nvPr>
        </p:nvSpPr>
        <p:spPr/>
        <p:txBody>
          <a:bodyPr/>
          <a:lstStyle>
            <a:lvl1pPr>
              <a:defRPr b="1"/>
            </a:lvl1pPr>
            <a:extLst/>
          </a:lstStyle>
          <a:p>
            <a:r>
              <a:rPr lang="en-US"/>
              <a:t>Click to edit Master title style</a:t>
            </a:r>
            <a:endParaRPr lang="en-US" dirty="0"/>
          </a:p>
        </p:txBody>
      </p:sp>
    </p:spTree>
    <p:extLst>
      <p:ext uri="{BB962C8B-B14F-4D97-AF65-F5344CB8AC3E}">
        <p14:creationId xmlns:p14="http://schemas.microsoft.com/office/powerpoint/2010/main" val="22696353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272D19-45ED-7037-2F22-C34FB330B81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EC8AC703-716E-2CE3-FA79-BCD1BF721E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2F9FFBB3-097D-4538-654D-FCE95E98901A}"/>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xmlns="" id="{D46F0EB8-1E76-FB72-DC0C-49F1ED19CA55}"/>
              </a:ext>
            </a:extLst>
          </p:cNvPr>
          <p:cNvSpPr>
            <a:spLocks noGrp="1"/>
          </p:cNvSpPr>
          <p:nvPr>
            <p:ph type="sldNum" sz="quarter" idx="12"/>
          </p:nvPr>
        </p:nvSpPr>
        <p:spPr/>
        <p:txBody>
          <a:bodyPr/>
          <a:lstStyle/>
          <a:p>
            <a:fld id="{8163CEB5-C43D-4F23-B440-16F56111A7ED}" type="slidenum">
              <a:rPr lang="en-US" smtClean="0"/>
              <a:t>‹#›</a:t>
            </a:fld>
            <a:endParaRPr lang="en-US"/>
          </a:p>
        </p:txBody>
      </p:sp>
    </p:spTree>
    <p:extLst>
      <p:ext uri="{BB962C8B-B14F-4D97-AF65-F5344CB8AC3E}">
        <p14:creationId xmlns:p14="http://schemas.microsoft.com/office/powerpoint/2010/main" val="19748211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BCE309-D600-9D9C-DCE8-27F4EA5166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B27BD438-51CA-7D17-FCDA-CCBFB1C054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CCD7E84-5285-EB34-055B-90BBE772AB3E}"/>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xmlns="" id="{6CF88EEB-0A84-4FD8-3C06-853350661F77}"/>
              </a:ext>
            </a:extLst>
          </p:cNvPr>
          <p:cNvSpPr>
            <a:spLocks noGrp="1"/>
          </p:cNvSpPr>
          <p:nvPr>
            <p:ph type="sldNum" sz="quarter" idx="12"/>
          </p:nvPr>
        </p:nvSpPr>
        <p:spPr/>
        <p:txBody>
          <a:bodyPr/>
          <a:lstStyle/>
          <a:p>
            <a:fld id="{8163CEB5-C43D-4F23-B440-16F56111A7ED}" type="slidenum">
              <a:rPr lang="en-US" smtClean="0"/>
              <a:t>‹#›</a:t>
            </a:fld>
            <a:endParaRPr lang="en-US"/>
          </a:p>
        </p:txBody>
      </p:sp>
    </p:spTree>
    <p:extLst>
      <p:ext uri="{BB962C8B-B14F-4D97-AF65-F5344CB8AC3E}">
        <p14:creationId xmlns:p14="http://schemas.microsoft.com/office/powerpoint/2010/main" val="6956332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B1A4C9-C386-56BF-8CC4-AD26043F209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CBAA5CDF-FE78-2BD0-1955-7C9777D9627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F8E72661-532F-E275-DAF3-4B59DF59D0BB}"/>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xmlns="" id="{2D45CA8D-4ACB-A15D-E79C-39B1AF468A7B}"/>
              </a:ext>
            </a:extLst>
          </p:cNvPr>
          <p:cNvSpPr>
            <a:spLocks noGrp="1"/>
          </p:cNvSpPr>
          <p:nvPr>
            <p:ph type="sldNum" sz="quarter" idx="12"/>
          </p:nvPr>
        </p:nvSpPr>
        <p:spPr/>
        <p:txBody>
          <a:bodyPr/>
          <a:lstStyle/>
          <a:p>
            <a:fld id="{8163CEB5-C43D-4F23-B440-16F56111A7ED}" type="slidenum">
              <a:rPr lang="en-US" smtClean="0"/>
              <a:t>‹#›</a:t>
            </a:fld>
            <a:endParaRPr lang="en-US"/>
          </a:p>
        </p:txBody>
      </p:sp>
    </p:spTree>
    <p:extLst>
      <p:ext uri="{BB962C8B-B14F-4D97-AF65-F5344CB8AC3E}">
        <p14:creationId xmlns:p14="http://schemas.microsoft.com/office/powerpoint/2010/main" val="20186107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710AC8-7958-457B-A669-59B7566CC2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0B2773A-4BC4-0632-5E8A-7309827F108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0D4DFBF1-D25B-019B-5CBF-BE65A4886BF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D56A0C02-9138-C583-92BA-7D0A1FFB65B0}"/>
              </a:ext>
            </a:extLst>
          </p:cNvPr>
          <p:cNvSpPr>
            <a:spLocks noGrp="1"/>
          </p:cNvSpPr>
          <p:nvPr>
            <p:ph type="dt" sz="half" idx="10"/>
          </p:nvPr>
        </p:nvSpPr>
        <p:spPr/>
        <p:txBody>
          <a:bodyPr/>
          <a:lstStyle/>
          <a:p>
            <a:endParaRPr lang="en-US"/>
          </a:p>
        </p:txBody>
      </p:sp>
      <p:sp>
        <p:nvSpPr>
          <p:cNvPr id="7" name="Slide Number Placeholder 6">
            <a:extLst>
              <a:ext uri="{FF2B5EF4-FFF2-40B4-BE49-F238E27FC236}">
                <a16:creationId xmlns:a16="http://schemas.microsoft.com/office/drawing/2014/main" xmlns="" id="{0BFF44C6-C0CF-F663-0BB9-7A80DA702A63}"/>
              </a:ext>
            </a:extLst>
          </p:cNvPr>
          <p:cNvSpPr>
            <a:spLocks noGrp="1"/>
          </p:cNvSpPr>
          <p:nvPr>
            <p:ph type="sldNum" sz="quarter" idx="12"/>
          </p:nvPr>
        </p:nvSpPr>
        <p:spPr/>
        <p:txBody>
          <a:bodyPr/>
          <a:lstStyle/>
          <a:p>
            <a:fld id="{8163CEB5-C43D-4F23-B440-16F56111A7ED}" type="slidenum">
              <a:rPr lang="en-US" smtClean="0"/>
              <a:t>‹#›</a:t>
            </a:fld>
            <a:endParaRPr lang="en-US"/>
          </a:p>
        </p:txBody>
      </p:sp>
    </p:spTree>
    <p:extLst>
      <p:ext uri="{BB962C8B-B14F-4D97-AF65-F5344CB8AC3E}">
        <p14:creationId xmlns:p14="http://schemas.microsoft.com/office/powerpoint/2010/main" val="14831819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04B8E3-8895-43EC-C194-3AB0EDAD30F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10162638-7412-DF11-A164-8AD2D60C3E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805D7996-47F7-D281-A5BC-4A9D1A2C84F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7EBF73CC-F4F2-EEEC-0FE1-BFAB168CFA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9E313F1A-7548-7B43-C421-ADD91B3DD1F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72EBE425-067C-A331-B36E-19F6AE8E52A6}"/>
              </a:ext>
            </a:extLst>
          </p:cNvPr>
          <p:cNvSpPr>
            <a:spLocks noGrp="1"/>
          </p:cNvSpPr>
          <p:nvPr>
            <p:ph type="dt" sz="half" idx="10"/>
          </p:nvPr>
        </p:nvSpPr>
        <p:spPr/>
        <p:txBody>
          <a:bodyPr/>
          <a:lstStyle/>
          <a:p>
            <a:endParaRPr lang="en-US"/>
          </a:p>
        </p:txBody>
      </p:sp>
      <p:sp>
        <p:nvSpPr>
          <p:cNvPr id="9" name="Slide Number Placeholder 8">
            <a:extLst>
              <a:ext uri="{FF2B5EF4-FFF2-40B4-BE49-F238E27FC236}">
                <a16:creationId xmlns:a16="http://schemas.microsoft.com/office/drawing/2014/main" xmlns="" id="{9C24BEA4-3A60-BE03-0477-A70B88BDE741}"/>
              </a:ext>
            </a:extLst>
          </p:cNvPr>
          <p:cNvSpPr>
            <a:spLocks noGrp="1"/>
          </p:cNvSpPr>
          <p:nvPr>
            <p:ph type="sldNum" sz="quarter" idx="12"/>
          </p:nvPr>
        </p:nvSpPr>
        <p:spPr/>
        <p:txBody>
          <a:bodyPr/>
          <a:lstStyle/>
          <a:p>
            <a:fld id="{8163CEB5-C43D-4F23-B440-16F56111A7ED}" type="slidenum">
              <a:rPr lang="en-US" smtClean="0"/>
              <a:t>‹#›</a:t>
            </a:fld>
            <a:endParaRPr lang="en-US"/>
          </a:p>
        </p:txBody>
      </p:sp>
    </p:spTree>
    <p:extLst>
      <p:ext uri="{BB962C8B-B14F-4D97-AF65-F5344CB8AC3E}">
        <p14:creationId xmlns:p14="http://schemas.microsoft.com/office/powerpoint/2010/main" val="28817336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0F707FE-6D5B-F47D-B29D-6A4EF263B32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9AC18087-2E34-665A-9D08-AAE309CB70B9}"/>
              </a:ext>
            </a:extLst>
          </p:cNvPr>
          <p:cNvSpPr>
            <a:spLocks noGrp="1"/>
          </p:cNvSpPr>
          <p:nvPr>
            <p:ph type="dt" sz="half" idx="10"/>
          </p:nvPr>
        </p:nvSpPr>
        <p:spPr/>
        <p:txBody>
          <a:bodyPr/>
          <a:lstStyle/>
          <a:p>
            <a:endParaRPr lang="en-US"/>
          </a:p>
        </p:txBody>
      </p:sp>
      <p:sp>
        <p:nvSpPr>
          <p:cNvPr id="5" name="Slide Number Placeholder 4">
            <a:extLst>
              <a:ext uri="{FF2B5EF4-FFF2-40B4-BE49-F238E27FC236}">
                <a16:creationId xmlns:a16="http://schemas.microsoft.com/office/drawing/2014/main" xmlns="" id="{9EE2287B-3EC8-518A-C543-2AF6247E9741}"/>
              </a:ext>
            </a:extLst>
          </p:cNvPr>
          <p:cNvSpPr>
            <a:spLocks noGrp="1"/>
          </p:cNvSpPr>
          <p:nvPr>
            <p:ph type="sldNum" sz="quarter" idx="12"/>
          </p:nvPr>
        </p:nvSpPr>
        <p:spPr/>
        <p:txBody>
          <a:bodyPr/>
          <a:lstStyle/>
          <a:p>
            <a:fld id="{8163CEB5-C43D-4F23-B440-16F56111A7ED}" type="slidenum">
              <a:rPr lang="en-US" smtClean="0"/>
              <a:t>‹#›</a:t>
            </a:fld>
            <a:endParaRPr lang="en-US"/>
          </a:p>
        </p:txBody>
      </p:sp>
    </p:spTree>
    <p:extLst>
      <p:ext uri="{BB962C8B-B14F-4D97-AF65-F5344CB8AC3E}">
        <p14:creationId xmlns:p14="http://schemas.microsoft.com/office/powerpoint/2010/main" val="20052535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A3DDA983-0021-2E97-458D-891AC9670599}"/>
              </a:ext>
            </a:extLst>
          </p:cNvPr>
          <p:cNvSpPr>
            <a:spLocks noGrp="1"/>
          </p:cNvSpPr>
          <p:nvPr>
            <p:ph type="dt" sz="half" idx="10"/>
          </p:nvPr>
        </p:nvSpPr>
        <p:spPr/>
        <p:txBody>
          <a:bodyPr/>
          <a:lstStyle/>
          <a:p>
            <a:endParaRPr lang="en-US"/>
          </a:p>
        </p:txBody>
      </p:sp>
      <p:sp>
        <p:nvSpPr>
          <p:cNvPr id="4" name="Slide Number Placeholder 3">
            <a:extLst>
              <a:ext uri="{FF2B5EF4-FFF2-40B4-BE49-F238E27FC236}">
                <a16:creationId xmlns:a16="http://schemas.microsoft.com/office/drawing/2014/main" xmlns="" id="{735CEDE5-EF90-6172-2B2D-47CA362DEB7C}"/>
              </a:ext>
            </a:extLst>
          </p:cNvPr>
          <p:cNvSpPr>
            <a:spLocks noGrp="1"/>
          </p:cNvSpPr>
          <p:nvPr>
            <p:ph type="sldNum" sz="quarter" idx="12"/>
          </p:nvPr>
        </p:nvSpPr>
        <p:spPr/>
        <p:txBody>
          <a:bodyPr/>
          <a:lstStyle/>
          <a:p>
            <a:fld id="{8163CEB5-C43D-4F23-B440-16F56111A7ED}" type="slidenum">
              <a:rPr lang="en-US" smtClean="0"/>
              <a:t>‹#›</a:t>
            </a:fld>
            <a:endParaRPr lang="en-US"/>
          </a:p>
        </p:txBody>
      </p:sp>
    </p:spTree>
    <p:extLst>
      <p:ext uri="{BB962C8B-B14F-4D97-AF65-F5344CB8AC3E}">
        <p14:creationId xmlns:p14="http://schemas.microsoft.com/office/powerpoint/2010/main" val="17035416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9B2392-5D15-7E6D-AA1D-D39D170EB9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4A4EB9D4-B8A1-8C9D-E057-352158D0BE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29205922-DFD7-AD35-2C29-79F0BB3920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9CA11134-914A-27A0-1440-277BCEC59064}"/>
              </a:ext>
            </a:extLst>
          </p:cNvPr>
          <p:cNvSpPr>
            <a:spLocks noGrp="1"/>
          </p:cNvSpPr>
          <p:nvPr>
            <p:ph type="dt" sz="half" idx="10"/>
          </p:nvPr>
        </p:nvSpPr>
        <p:spPr/>
        <p:txBody>
          <a:bodyPr/>
          <a:lstStyle/>
          <a:p>
            <a:endParaRPr lang="en-US"/>
          </a:p>
        </p:txBody>
      </p:sp>
      <p:sp>
        <p:nvSpPr>
          <p:cNvPr id="7" name="Slide Number Placeholder 6">
            <a:extLst>
              <a:ext uri="{FF2B5EF4-FFF2-40B4-BE49-F238E27FC236}">
                <a16:creationId xmlns:a16="http://schemas.microsoft.com/office/drawing/2014/main" xmlns="" id="{D582A763-008C-B9B4-AEBA-924065E74770}"/>
              </a:ext>
            </a:extLst>
          </p:cNvPr>
          <p:cNvSpPr>
            <a:spLocks noGrp="1"/>
          </p:cNvSpPr>
          <p:nvPr>
            <p:ph type="sldNum" sz="quarter" idx="12"/>
          </p:nvPr>
        </p:nvSpPr>
        <p:spPr/>
        <p:txBody>
          <a:bodyPr/>
          <a:lstStyle/>
          <a:p>
            <a:fld id="{8163CEB5-C43D-4F23-B440-16F56111A7ED}" type="slidenum">
              <a:rPr lang="en-US" smtClean="0"/>
              <a:t>‹#›</a:t>
            </a:fld>
            <a:endParaRPr lang="en-US"/>
          </a:p>
        </p:txBody>
      </p:sp>
    </p:spTree>
    <p:extLst>
      <p:ext uri="{BB962C8B-B14F-4D97-AF65-F5344CB8AC3E}">
        <p14:creationId xmlns:p14="http://schemas.microsoft.com/office/powerpoint/2010/main" val="23720836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14ACE1-045E-4005-5899-3CEE33A4F1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F5585ED4-70B6-2DE2-96D8-E47E98E6C0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FF08098D-73E5-74E7-235F-BD977930FB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ACA2509C-7694-90C1-8266-A05BD271513B}"/>
              </a:ext>
            </a:extLst>
          </p:cNvPr>
          <p:cNvSpPr>
            <a:spLocks noGrp="1"/>
          </p:cNvSpPr>
          <p:nvPr>
            <p:ph type="dt" sz="half" idx="10"/>
          </p:nvPr>
        </p:nvSpPr>
        <p:spPr/>
        <p:txBody>
          <a:bodyPr/>
          <a:lstStyle/>
          <a:p>
            <a:endParaRPr lang="en-US"/>
          </a:p>
        </p:txBody>
      </p:sp>
      <p:sp>
        <p:nvSpPr>
          <p:cNvPr id="7" name="Slide Number Placeholder 6">
            <a:extLst>
              <a:ext uri="{FF2B5EF4-FFF2-40B4-BE49-F238E27FC236}">
                <a16:creationId xmlns:a16="http://schemas.microsoft.com/office/drawing/2014/main" xmlns="" id="{BB787BAC-3C61-D582-7E9D-2022EFEA8A0C}"/>
              </a:ext>
            </a:extLst>
          </p:cNvPr>
          <p:cNvSpPr>
            <a:spLocks noGrp="1"/>
          </p:cNvSpPr>
          <p:nvPr>
            <p:ph type="sldNum" sz="quarter" idx="12"/>
          </p:nvPr>
        </p:nvSpPr>
        <p:spPr/>
        <p:txBody>
          <a:bodyPr/>
          <a:lstStyle/>
          <a:p>
            <a:fld id="{8163CEB5-C43D-4F23-B440-16F56111A7ED}" type="slidenum">
              <a:rPr lang="en-US" smtClean="0"/>
              <a:t>‹#›</a:t>
            </a:fld>
            <a:endParaRPr lang="en-US"/>
          </a:p>
        </p:txBody>
      </p:sp>
    </p:spTree>
    <p:extLst>
      <p:ext uri="{BB962C8B-B14F-4D97-AF65-F5344CB8AC3E}">
        <p14:creationId xmlns:p14="http://schemas.microsoft.com/office/powerpoint/2010/main" val="27779906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56958B-6C73-1D5F-E92A-A27F12121A0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6274FB5E-23B5-B0F8-CA2E-1A5B61F4D04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7EDAEF2-A9C9-3399-3F72-AD9A70E07F88}"/>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xmlns="" id="{EDB98F83-0A2B-A88B-3580-AD4479071667}"/>
              </a:ext>
            </a:extLst>
          </p:cNvPr>
          <p:cNvSpPr>
            <a:spLocks noGrp="1"/>
          </p:cNvSpPr>
          <p:nvPr>
            <p:ph type="sldNum" sz="quarter" idx="12"/>
          </p:nvPr>
        </p:nvSpPr>
        <p:spPr/>
        <p:txBody>
          <a:bodyPr/>
          <a:lstStyle/>
          <a:p>
            <a:fld id="{8163CEB5-C43D-4F23-B440-16F56111A7ED}" type="slidenum">
              <a:rPr lang="en-US" smtClean="0"/>
              <a:t>‹#›</a:t>
            </a:fld>
            <a:endParaRPr lang="en-US"/>
          </a:p>
        </p:txBody>
      </p:sp>
    </p:spTree>
    <p:extLst>
      <p:ext uri="{BB962C8B-B14F-4D97-AF65-F5344CB8AC3E}">
        <p14:creationId xmlns:p14="http://schemas.microsoft.com/office/powerpoint/2010/main" val="4935514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9AFFD759-64F0-8BB7-5E01-04B53F59A4B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171EF740-72D4-757A-8F67-E476631872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E4780EC1-FE65-BA29-2A79-4F5E00172799}"/>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xmlns="" id="{847A8CB7-F049-3197-CCE1-4AF8D01307AB}"/>
              </a:ext>
            </a:extLst>
          </p:cNvPr>
          <p:cNvSpPr>
            <a:spLocks noGrp="1"/>
          </p:cNvSpPr>
          <p:nvPr>
            <p:ph type="sldNum" sz="quarter" idx="12"/>
          </p:nvPr>
        </p:nvSpPr>
        <p:spPr/>
        <p:txBody>
          <a:bodyPr/>
          <a:lstStyle/>
          <a:p>
            <a:fld id="{8163CEB5-C43D-4F23-B440-16F56111A7ED}" type="slidenum">
              <a:rPr lang="en-US" smtClean="0"/>
              <a:t>‹#›</a:t>
            </a:fld>
            <a:endParaRPr lang="en-US"/>
          </a:p>
        </p:txBody>
      </p:sp>
    </p:spTree>
    <p:extLst>
      <p:ext uri="{BB962C8B-B14F-4D97-AF65-F5344CB8AC3E}">
        <p14:creationId xmlns:p14="http://schemas.microsoft.com/office/powerpoint/2010/main" val="5681405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55242F-C559-6A34-5FB3-6F98A42B0F0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500C38FD-7C98-FB32-7AC3-661CE283E1CA}"/>
              </a:ext>
            </a:extLst>
          </p:cNvPr>
          <p:cNvSpPr>
            <a:spLocks noGrp="1"/>
          </p:cNvSpPr>
          <p:nvPr>
            <p:ph type="dt" sz="half" idx="10"/>
          </p:nvPr>
        </p:nvSpPr>
        <p:spPr/>
        <p:txBody>
          <a:bodyPr/>
          <a:lstStyle/>
          <a:p>
            <a:endParaRPr lang="en-US"/>
          </a:p>
        </p:txBody>
      </p:sp>
      <p:sp>
        <p:nvSpPr>
          <p:cNvPr id="5" name="Slide Number Placeholder 4">
            <a:extLst>
              <a:ext uri="{FF2B5EF4-FFF2-40B4-BE49-F238E27FC236}">
                <a16:creationId xmlns:a16="http://schemas.microsoft.com/office/drawing/2014/main" xmlns="" id="{EF6127B3-6078-6DA5-A53C-9EA3D88C70CA}"/>
              </a:ext>
            </a:extLst>
          </p:cNvPr>
          <p:cNvSpPr>
            <a:spLocks noGrp="1"/>
          </p:cNvSpPr>
          <p:nvPr>
            <p:ph type="sldNum" sz="quarter" idx="12"/>
          </p:nvPr>
        </p:nvSpPr>
        <p:spPr/>
        <p:txBody>
          <a:bodyPr/>
          <a:lstStyle/>
          <a:p>
            <a:fld id="{8163CEB5-C43D-4F23-B440-16F56111A7ED}" type="slidenum">
              <a:rPr lang="en-US" smtClean="0"/>
              <a:t>‹#›</a:t>
            </a:fld>
            <a:endParaRPr lang="en-US"/>
          </a:p>
        </p:txBody>
      </p:sp>
    </p:spTree>
    <p:extLst>
      <p:ext uri="{BB962C8B-B14F-4D97-AF65-F5344CB8AC3E}">
        <p14:creationId xmlns:p14="http://schemas.microsoft.com/office/powerpoint/2010/main" val="22899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F5ED8178-B259-BB82-F9F9-B424CD077A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a16="http://schemas.microsoft.com/office/drawing/2014/main" xmlns="" id="{2E2AC9A4-7695-A63B-2041-5E1AEAE0CD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EBEB25A8-AB99-5555-796E-6D17E4D5DB9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x-none"/>
          </a:p>
        </p:txBody>
      </p:sp>
      <p:sp>
        <p:nvSpPr>
          <p:cNvPr id="6" name="Slide Number Placeholder 5">
            <a:extLst>
              <a:ext uri="{FF2B5EF4-FFF2-40B4-BE49-F238E27FC236}">
                <a16:creationId xmlns:a16="http://schemas.microsoft.com/office/drawing/2014/main" xmlns="" id="{1CDC58FB-D82A-ED5D-C18B-219376C527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148BE8-9E75-414F-A482-815BCA8006D8}" type="slidenum">
              <a:rPr lang="x-none" smtClean="0"/>
              <a:t>‹#›</a:t>
            </a:fld>
            <a:endParaRPr lang="x-none"/>
          </a:p>
        </p:txBody>
      </p:sp>
      <p:pic>
        <p:nvPicPr>
          <p:cNvPr id="7" name="Picture 6">
            <a:extLst>
              <a:ext uri="{FF2B5EF4-FFF2-40B4-BE49-F238E27FC236}">
                <a16:creationId xmlns:a16="http://schemas.microsoft.com/office/drawing/2014/main" xmlns="" id="{CF237EA4-2AC4-E756-62C0-9710C4FB01EE}"/>
              </a:ext>
            </a:extLst>
          </p:cNvPr>
          <p:cNvPicPr>
            <a:picLocks noChangeAspect="1"/>
          </p:cNvPicPr>
          <p:nvPr userDrawn="1"/>
        </p:nvPicPr>
        <p:blipFill>
          <a:blip r:embed="rId16"/>
          <a:stretch>
            <a:fillRect/>
          </a:stretch>
        </p:blipFill>
        <p:spPr>
          <a:xfrm>
            <a:off x="19586" y="6240460"/>
            <a:ext cx="634466" cy="625075"/>
          </a:xfrm>
          <a:prstGeom prst="rect">
            <a:avLst/>
          </a:prstGeom>
        </p:spPr>
      </p:pic>
    </p:spTree>
    <p:extLst>
      <p:ext uri="{BB962C8B-B14F-4D97-AF65-F5344CB8AC3E}">
        <p14:creationId xmlns:p14="http://schemas.microsoft.com/office/powerpoint/2010/main" val="285168267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702" r:id="rId12"/>
    <p:sldLayoutId id="2147483703" r:id="rId13"/>
    <p:sldLayoutId id="2147483704" r:id="rId1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878FE4C7-A1C7-810E-68CE-C64FFC71D4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F419013A-21B4-3D30-A2FA-DF3F926266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327FD67B-D0E8-9208-4122-968418C696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89922A02-4147-CA00-8F63-208862400B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63CEB5-C43D-4F23-B440-16F56111A7ED}" type="slidenum">
              <a:rPr lang="en-US" smtClean="0"/>
              <a:t>‹#›</a:t>
            </a:fld>
            <a:endParaRPr lang="en-US"/>
          </a:p>
        </p:txBody>
      </p:sp>
      <p:pic>
        <p:nvPicPr>
          <p:cNvPr id="7" name="Picture 6">
            <a:extLst>
              <a:ext uri="{FF2B5EF4-FFF2-40B4-BE49-F238E27FC236}">
                <a16:creationId xmlns:a16="http://schemas.microsoft.com/office/drawing/2014/main" xmlns="" id="{64C7C588-5900-F107-A045-BCA13B071F59}"/>
              </a:ext>
            </a:extLst>
          </p:cNvPr>
          <p:cNvPicPr>
            <a:picLocks noChangeAspect="1"/>
          </p:cNvPicPr>
          <p:nvPr userDrawn="1"/>
        </p:nvPicPr>
        <p:blipFill>
          <a:blip r:embed="rId14"/>
          <a:stretch>
            <a:fillRect/>
          </a:stretch>
        </p:blipFill>
        <p:spPr>
          <a:xfrm>
            <a:off x="19586" y="6240460"/>
            <a:ext cx="634466" cy="625075"/>
          </a:xfrm>
          <a:prstGeom prst="rect">
            <a:avLst/>
          </a:prstGeom>
        </p:spPr>
      </p:pic>
    </p:spTree>
    <p:extLst>
      <p:ext uri="{BB962C8B-B14F-4D97-AF65-F5344CB8AC3E}">
        <p14:creationId xmlns:p14="http://schemas.microsoft.com/office/powerpoint/2010/main" val="2476782559"/>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1.sv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8" Type="http://schemas.openxmlformats.org/officeDocument/2006/relationships/diagramData" Target="../diagrams/data7.xml"/><Relationship Id="rId13" Type="http://schemas.openxmlformats.org/officeDocument/2006/relationships/diagramData" Target="../diagrams/data8.xml"/><Relationship Id="rId3" Type="http://schemas.openxmlformats.org/officeDocument/2006/relationships/diagramData" Target="../diagrams/data6.xml"/><Relationship Id="rId7" Type="http://schemas.microsoft.com/office/2007/relationships/diagramDrawing" Target="../diagrams/drawing6.xml"/><Relationship Id="rId12" Type="http://schemas.microsoft.com/office/2007/relationships/diagramDrawing" Target="../diagrams/drawing7.xml"/><Relationship Id="rId17" Type="http://schemas.microsoft.com/office/2007/relationships/diagramDrawing" Target="../diagrams/drawing8.xml"/><Relationship Id="rId2" Type="http://schemas.openxmlformats.org/officeDocument/2006/relationships/notesSlide" Target="../notesSlides/notesSlide20.xml"/><Relationship Id="rId16" Type="http://schemas.openxmlformats.org/officeDocument/2006/relationships/diagramColors" Target="../diagrams/colors8.xml"/><Relationship Id="rId1" Type="http://schemas.openxmlformats.org/officeDocument/2006/relationships/slideLayout" Target="../slideLayouts/slideLayout1.xml"/><Relationship Id="rId6" Type="http://schemas.openxmlformats.org/officeDocument/2006/relationships/diagramColors" Target="../diagrams/colors6.xml"/><Relationship Id="rId11" Type="http://schemas.openxmlformats.org/officeDocument/2006/relationships/diagramColors" Target="../diagrams/colors7.xml"/><Relationship Id="rId5" Type="http://schemas.openxmlformats.org/officeDocument/2006/relationships/diagramQuickStyle" Target="../diagrams/quickStyle6.xml"/><Relationship Id="rId15" Type="http://schemas.openxmlformats.org/officeDocument/2006/relationships/diagramQuickStyle" Target="../diagrams/quickStyle8.xml"/><Relationship Id="rId10" Type="http://schemas.openxmlformats.org/officeDocument/2006/relationships/diagramQuickStyle" Target="../diagrams/quickStyle7.xml"/><Relationship Id="rId4" Type="http://schemas.openxmlformats.org/officeDocument/2006/relationships/diagramLayout" Target="../diagrams/layout6.xml"/><Relationship Id="rId9" Type="http://schemas.openxmlformats.org/officeDocument/2006/relationships/diagramLayout" Target="../diagrams/layout7.xml"/><Relationship Id="rId14" Type="http://schemas.openxmlformats.org/officeDocument/2006/relationships/diagramLayout" Target="../diagrams/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microsoft.com/office/2007/relationships/diagramDrawing" Target="../diagrams/drawing9.xml"/><Relationship Id="rId13" Type="http://schemas.microsoft.com/office/2007/relationships/diagramDrawing" Target="../diagrams/drawing10.xml"/><Relationship Id="rId3" Type="http://schemas.openxmlformats.org/officeDocument/2006/relationships/image" Target="../media/image24.png"/><Relationship Id="rId7" Type="http://schemas.openxmlformats.org/officeDocument/2006/relationships/diagramColors" Target="../diagrams/colors9.xml"/><Relationship Id="rId12" Type="http://schemas.openxmlformats.org/officeDocument/2006/relationships/diagramColors" Target="../diagrams/colors10.xml"/><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diagramQuickStyle" Target="../diagrams/quickStyle9.xml"/><Relationship Id="rId11" Type="http://schemas.openxmlformats.org/officeDocument/2006/relationships/diagramQuickStyle" Target="../diagrams/quickStyle10.xml"/><Relationship Id="rId5" Type="http://schemas.openxmlformats.org/officeDocument/2006/relationships/diagramLayout" Target="../diagrams/layout9.xml"/><Relationship Id="rId10" Type="http://schemas.openxmlformats.org/officeDocument/2006/relationships/diagramLayout" Target="../diagrams/layout10.xml"/><Relationship Id="rId4" Type="http://schemas.openxmlformats.org/officeDocument/2006/relationships/diagramData" Target="../diagrams/data9.xml"/><Relationship Id="rId9" Type="http://schemas.openxmlformats.org/officeDocument/2006/relationships/diagramData" Target="../diagrams/data10.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9109023" y="4586991"/>
            <a:ext cx="1424066" cy="1349115"/>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indent="-115888" fontAlgn="base">
              <a:spcBef>
                <a:spcPct val="50000"/>
              </a:spcBef>
              <a:spcAft>
                <a:spcPct val="0"/>
              </a:spcAft>
              <a:buFontTx/>
              <a:buChar char="•"/>
            </a:pPr>
            <a:endParaRPr lang="en-US" sz="1300" dirty="0">
              <a:latin typeface="Trebuchet MS" pitchFamily="34" charset="0"/>
              <a:cs typeface="Times New Roman" pitchFamily="18" charset="0"/>
            </a:endParaRPr>
          </a:p>
        </p:txBody>
      </p:sp>
      <p:sp>
        <p:nvSpPr>
          <p:cNvPr id="6" name="Rectangle 2">
            <a:extLst>
              <a:ext uri="{FF2B5EF4-FFF2-40B4-BE49-F238E27FC236}">
                <a16:creationId xmlns:a16="http://schemas.microsoft.com/office/drawing/2014/main" xmlns="" id="{B3E5967F-F322-47FF-956E-8ED96DB4E385}"/>
              </a:ext>
            </a:extLst>
          </p:cNvPr>
          <p:cNvSpPr txBox="1">
            <a:spLocks noChangeArrowheads="1"/>
          </p:cNvSpPr>
          <p:nvPr/>
        </p:nvSpPr>
        <p:spPr>
          <a:xfrm>
            <a:off x="0" y="531332"/>
            <a:ext cx="12192000" cy="606717"/>
          </a:xfrm>
          <a:prstGeom prst="rect">
            <a:avLst/>
          </a:prstGeom>
          <a:ln>
            <a:noFill/>
          </a:ln>
        </p:spPr>
        <p:txBody>
          <a:bodyPr>
            <a:noAutofit/>
          </a:bodyPr>
          <a:lstStyle>
            <a:lvl1pPr algn="l" rtl="0" fontAlgn="base">
              <a:spcBef>
                <a:spcPct val="0"/>
              </a:spcBef>
              <a:spcAft>
                <a:spcPct val="0"/>
              </a:spcAft>
              <a:defRPr sz="2600" cap="all">
                <a:solidFill>
                  <a:schemeClr val="tx1"/>
                </a:solidFill>
                <a:latin typeface="+mj-lt"/>
                <a:ea typeface="MS PGothic" pitchFamily="34" charset="-128"/>
                <a:cs typeface="ＭＳ Ｐゴシック" charset="0"/>
              </a:defRPr>
            </a:lvl1pPr>
            <a:lvl2pPr algn="l" rtl="0" fontAlgn="base">
              <a:spcBef>
                <a:spcPct val="0"/>
              </a:spcBef>
              <a:spcAft>
                <a:spcPct val="0"/>
              </a:spcAft>
              <a:defRPr sz="2600">
                <a:solidFill>
                  <a:schemeClr val="tx1"/>
                </a:solidFill>
                <a:latin typeface="Arial Bold" charset="0"/>
                <a:ea typeface="MS PGothic" pitchFamily="34" charset="-128"/>
                <a:cs typeface="ＭＳ Ｐゴシック" charset="0"/>
              </a:defRPr>
            </a:lvl2pPr>
            <a:lvl3pPr algn="l" rtl="0" fontAlgn="base">
              <a:spcBef>
                <a:spcPct val="0"/>
              </a:spcBef>
              <a:spcAft>
                <a:spcPct val="0"/>
              </a:spcAft>
              <a:defRPr sz="2600">
                <a:solidFill>
                  <a:schemeClr val="tx1"/>
                </a:solidFill>
                <a:latin typeface="Arial Bold" charset="0"/>
                <a:ea typeface="MS PGothic" pitchFamily="34" charset="-128"/>
                <a:cs typeface="ＭＳ Ｐゴシック" charset="0"/>
              </a:defRPr>
            </a:lvl3pPr>
            <a:lvl4pPr algn="l" rtl="0" fontAlgn="base">
              <a:spcBef>
                <a:spcPct val="0"/>
              </a:spcBef>
              <a:spcAft>
                <a:spcPct val="0"/>
              </a:spcAft>
              <a:defRPr sz="2600">
                <a:solidFill>
                  <a:schemeClr val="tx1"/>
                </a:solidFill>
                <a:latin typeface="Arial Bold" charset="0"/>
                <a:ea typeface="MS PGothic" pitchFamily="34" charset="-128"/>
                <a:cs typeface="ＭＳ Ｐゴシック" charset="0"/>
              </a:defRPr>
            </a:lvl4pPr>
            <a:lvl5pPr algn="l" rtl="0" fontAlgn="base">
              <a:spcBef>
                <a:spcPct val="0"/>
              </a:spcBef>
              <a:spcAft>
                <a:spcPct val="0"/>
              </a:spcAft>
              <a:defRPr sz="2600">
                <a:solidFill>
                  <a:schemeClr val="tx1"/>
                </a:solidFill>
                <a:latin typeface="Arial Bold" charset="0"/>
                <a:ea typeface="MS PGothic" pitchFamily="34" charset="-128"/>
                <a:cs typeface="ＭＳ Ｐゴシック" charset="0"/>
              </a:defRPr>
            </a:lvl5pPr>
            <a:lvl6pPr marL="457200" algn="ctr" rtl="0" eaLnBrk="1" fontAlgn="base" hangingPunct="1">
              <a:spcBef>
                <a:spcPct val="0"/>
              </a:spcBef>
              <a:spcAft>
                <a:spcPct val="0"/>
              </a:spcAft>
              <a:defRPr sz="2600" b="1">
                <a:solidFill>
                  <a:srgbClr val="014C6D"/>
                </a:solidFill>
                <a:latin typeface="Trebuchet MS" pitchFamily="34" charset="0"/>
              </a:defRPr>
            </a:lvl6pPr>
            <a:lvl7pPr marL="914400" algn="ctr" rtl="0" eaLnBrk="1" fontAlgn="base" hangingPunct="1">
              <a:spcBef>
                <a:spcPct val="0"/>
              </a:spcBef>
              <a:spcAft>
                <a:spcPct val="0"/>
              </a:spcAft>
              <a:defRPr sz="2600" b="1">
                <a:solidFill>
                  <a:srgbClr val="014C6D"/>
                </a:solidFill>
                <a:latin typeface="Trebuchet MS" pitchFamily="34" charset="0"/>
              </a:defRPr>
            </a:lvl7pPr>
            <a:lvl8pPr marL="1371600" algn="ctr" rtl="0" eaLnBrk="1" fontAlgn="base" hangingPunct="1">
              <a:spcBef>
                <a:spcPct val="0"/>
              </a:spcBef>
              <a:spcAft>
                <a:spcPct val="0"/>
              </a:spcAft>
              <a:defRPr sz="2600" b="1">
                <a:solidFill>
                  <a:srgbClr val="014C6D"/>
                </a:solidFill>
                <a:latin typeface="Trebuchet MS" pitchFamily="34" charset="0"/>
              </a:defRPr>
            </a:lvl8pPr>
            <a:lvl9pPr marL="1828800" algn="ctr" rtl="0" eaLnBrk="1" fontAlgn="base" hangingPunct="1">
              <a:spcBef>
                <a:spcPct val="0"/>
              </a:spcBef>
              <a:spcAft>
                <a:spcPct val="0"/>
              </a:spcAft>
              <a:defRPr sz="2600" b="1">
                <a:solidFill>
                  <a:srgbClr val="014C6D"/>
                </a:solidFill>
                <a:latin typeface="Trebuchet MS" pitchFamily="34" charset="0"/>
              </a:defRPr>
            </a:lvl9pPr>
          </a:lstStyle>
          <a:p>
            <a:pPr algn="ctr"/>
            <a:r>
              <a:rPr lang="en-GB" altLang="en-US" sz="3200" b="1" cap="none" spc="0">
                <a:ln w="12700">
                  <a:solidFill>
                    <a:schemeClr val="bg1"/>
                  </a:solidFill>
                  <a:prstDash val="solid"/>
                </a:ln>
                <a:solidFill>
                  <a:schemeClr val="bg1"/>
                </a:solidFill>
                <a:effectLst>
                  <a:outerShdw blurRad="38100" dist="38100" dir="2700000" algn="tl">
                    <a:srgbClr val="000000">
                      <a:alpha val="43137"/>
                    </a:srgbClr>
                  </a:outerShdw>
                </a:effectLst>
                <a:latin typeface="Assistant ExtraBold" panose="020B0604020202020204" pitchFamily="2" charset="-79"/>
                <a:cs typeface="Arial" panose="020B0604020202020204" pitchFamily="34" charset="0"/>
              </a:rPr>
              <a:t>Managing Fiscal Risks and Debt-related Contingent Liabilities</a:t>
            </a:r>
            <a:endParaRPr lang="en-US" sz="3200" b="1" cap="none" spc="0" dirty="0">
              <a:ln w="12700">
                <a:solidFill>
                  <a:schemeClr val="bg1"/>
                </a:solidFill>
                <a:prstDash val="solid"/>
              </a:ln>
              <a:solidFill>
                <a:schemeClr val="bg1"/>
              </a:solidFill>
              <a:effectLst>
                <a:outerShdw blurRad="38100" dist="38100" dir="2700000" algn="tl">
                  <a:srgbClr val="000000">
                    <a:alpha val="43137"/>
                  </a:srgbClr>
                </a:outerShdw>
              </a:effectLst>
              <a:latin typeface="Assistant ExtraBold" panose="020B0604020202020204" pitchFamily="2" charset="-79"/>
            </a:endParaRPr>
          </a:p>
        </p:txBody>
      </p:sp>
      <p:sp>
        <p:nvSpPr>
          <p:cNvPr id="4" name="Rectangle 2">
            <a:extLst>
              <a:ext uri="{FF2B5EF4-FFF2-40B4-BE49-F238E27FC236}">
                <a16:creationId xmlns:a16="http://schemas.microsoft.com/office/drawing/2014/main" xmlns="" id="{07024C54-4E37-4611-8FDE-FBA50BFA49A9}"/>
              </a:ext>
            </a:extLst>
          </p:cNvPr>
          <p:cNvSpPr txBox="1">
            <a:spLocks noChangeArrowheads="1"/>
          </p:cNvSpPr>
          <p:nvPr/>
        </p:nvSpPr>
        <p:spPr>
          <a:xfrm>
            <a:off x="3856159" y="2910591"/>
            <a:ext cx="4876800" cy="1676400"/>
          </a:xfrm>
          <a:prstGeom prst="rect">
            <a:avLst/>
          </a:prstGeom>
          <a:solidFill>
            <a:schemeClr val="tx2">
              <a:lumMod val="20000"/>
              <a:lumOff val="80000"/>
              <a:alpha val="31000"/>
            </a:schemeClr>
          </a:solidFill>
          <a:ln>
            <a:noFill/>
          </a:ln>
        </p:spPr>
        <p:style>
          <a:lnRef idx="1">
            <a:schemeClr val="accent1"/>
          </a:lnRef>
          <a:fillRef idx="2">
            <a:schemeClr val="accent1"/>
          </a:fillRef>
          <a:effectRef idx="1">
            <a:schemeClr val="accent1"/>
          </a:effectRef>
          <a:fontRef idx="minor">
            <a:schemeClr val="dk1"/>
          </a:fontRef>
        </p:style>
        <p:txBody>
          <a:bodyPr vert="horz" lIns="45720" tIns="0" rIns="45720" bIns="0" anchor="b" anchorCtr="0">
            <a:normAutofit/>
          </a:bodyPr>
          <a:lstStyle/>
          <a:p>
            <a:pPr algn="ctr">
              <a:spcBef>
                <a:spcPct val="0"/>
              </a:spcBef>
              <a:defRPr/>
            </a:pPr>
            <a:r>
              <a:rPr lang="en-US" sz="3200" b="1">
                <a:solidFill>
                  <a:srgbClr val="10253F"/>
                </a:solidFill>
              </a:rPr>
              <a:t>Baba Yusuf  Musa PhD</a:t>
            </a:r>
          </a:p>
          <a:p>
            <a:pPr algn="ctr"/>
            <a:r>
              <a:rPr lang="en-US" sz="1900" b="1">
                <a:solidFill>
                  <a:srgbClr val="10253F"/>
                </a:solidFill>
              </a:rPr>
              <a:t>Director General</a:t>
            </a:r>
          </a:p>
          <a:p>
            <a:pPr algn="ctr"/>
            <a:r>
              <a:rPr lang="en-US" sz="1900" b="1">
                <a:solidFill>
                  <a:srgbClr val="10253F"/>
                </a:solidFill>
              </a:rPr>
              <a:t>West African Institute for Financial and Economic Management </a:t>
            </a:r>
          </a:p>
          <a:p>
            <a:pPr algn="ctr"/>
            <a:r>
              <a:rPr lang="en-US" sz="1900" b="1">
                <a:solidFill>
                  <a:srgbClr val="10253F"/>
                </a:solidFill>
              </a:rPr>
              <a:t>(WAIFEM)</a:t>
            </a:r>
            <a:endParaRPr lang="en-US" sz="1900" b="1" dirty="0">
              <a:solidFill>
                <a:srgbClr val="10253F"/>
              </a:solidFill>
            </a:endParaRPr>
          </a:p>
        </p:txBody>
      </p:sp>
      <p:sp>
        <p:nvSpPr>
          <p:cNvPr id="5" name="Rectangle 4">
            <a:extLst>
              <a:ext uri="{FF2B5EF4-FFF2-40B4-BE49-F238E27FC236}">
                <a16:creationId xmlns:a16="http://schemas.microsoft.com/office/drawing/2014/main" xmlns="" id="{91C4DA6D-865D-4A36-A6D9-F1866EE082BE}"/>
              </a:ext>
            </a:extLst>
          </p:cNvPr>
          <p:cNvSpPr/>
          <p:nvPr/>
        </p:nvSpPr>
        <p:spPr>
          <a:xfrm>
            <a:off x="3082978" y="5777800"/>
            <a:ext cx="6858000" cy="923330"/>
          </a:xfrm>
          <a:prstGeom prst="rect">
            <a:avLst/>
          </a:prstGeom>
        </p:spPr>
        <p:txBody>
          <a:bodyPr wrap="square">
            <a:spAutoFit/>
          </a:bodyPr>
          <a:lstStyle/>
          <a:p>
            <a:pPr algn="ctr"/>
            <a:r>
              <a:rPr lang="en-US" b="1"/>
              <a:t>World Bank 13th Debt Management Facility Stakeholders’ Forum</a:t>
            </a:r>
          </a:p>
          <a:p>
            <a:pPr algn="ctr"/>
            <a:r>
              <a:rPr lang="en-US" b="1"/>
              <a:t>“Managing Debt in High interest Rate Environment” </a:t>
            </a:r>
            <a:br>
              <a:rPr lang="en-US" b="1"/>
            </a:br>
            <a:r>
              <a:rPr lang="en-US" b="1"/>
              <a:t>June 15 – 16, 2023  |  Berlin,  Germany </a:t>
            </a:r>
            <a:endParaRPr lang="en-US" b="1" dirty="0"/>
          </a:p>
        </p:txBody>
      </p:sp>
    </p:spTree>
    <p:extLst>
      <p:ext uri="{BB962C8B-B14F-4D97-AF65-F5344CB8AC3E}">
        <p14:creationId xmlns:p14="http://schemas.microsoft.com/office/powerpoint/2010/main" val="2268685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085746889"/>
              </p:ext>
            </p:extLst>
          </p:nvPr>
        </p:nvGraphicFramePr>
        <p:xfrm>
          <a:off x="1447800" y="-685800"/>
          <a:ext cx="9296400" cy="762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72922394"/>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09588DA8-065E-4F6F-8EFD-43104AB2E0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xmlns="" id="{C4285719-470E-454C-AF62-8323075F1F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xmlns="" id="{CD9FE4EF-C4D8-49A0-B2FF-81D8DB7D8A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xmlns="" id="{4300840D-0A0B-4512-BACA-B439D5B9C57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xmlns="" id="{D2B78728-A580-49A7-84F9-6EF6F583AD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xmlns="" id="{38FAA1A1-D861-433F-88FA-1E9D6FD31D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Rectangle 22">
            <a:extLst>
              <a:ext uri="{FF2B5EF4-FFF2-40B4-BE49-F238E27FC236}">
                <a16:creationId xmlns:a16="http://schemas.microsoft.com/office/drawing/2014/main" xmlns="" id="{8D71EDA1-87BF-4D5D-AB79-F346FD1927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xmlns="" id="{CFF982D6-6317-9AD4-0EC1-85FFAC08591B}"/>
              </a:ext>
            </a:extLst>
          </p:cNvPr>
          <p:cNvSpPr txBox="1"/>
          <p:nvPr/>
        </p:nvSpPr>
        <p:spPr>
          <a:xfrm>
            <a:off x="4037827" y="164263"/>
            <a:ext cx="8107124" cy="6636245"/>
          </a:xfrm>
          <a:prstGeom prst="rect">
            <a:avLst/>
          </a:prstGeom>
        </p:spPr>
        <p:txBody>
          <a:bodyPr vert="horz" lIns="91440" tIns="45720" rIns="91440" bIns="45720" rtlCol="0" anchor="ctr">
            <a:normAutofit fontScale="85000" lnSpcReduction="20000"/>
          </a:bodyPr>
          <a:lstStyle/>
          <a:p>
            <a:pPr algn="just">
              <a:lnSpc>
                <a:spcPct val="170000"/>
              </a:lnSpc>
              <a:spcAft>
                <a:spcPts val="600"/>
              </a:spcAft>
            </a:pPr>
            <a:r>
              <a:rPr lang="en-US" sz="2400" b="0" dirty="0">
                <a:effectLst/>
              </a:rPr>
              <a:t>Public finances of governments, </a:t>
            </a:r>
            <a:r>
              <a:rPr lang="en-US" sz="2400" dirty="0"/>
              <a:t>businesses and individual citizens</a:t>
            </a:r>
            <a:r>
              <a:rPr lang="en-US" sz="2400" b="0" dirty="0">
                <a:effectLst/>
              </a:rPr>
              <a:t> of most countries around the world today have had and are still feeling the devastating impacts and economic upheaval caused by crises that could not have  been forecast few years ago. These </a:t>
            </a:r>
            <a:r>
              <a:rPr lang="en-US" sz="2400" dirty="0"/>
              <a:t>crises ranges from the Covid-19 global pandemic, recessions, financial crises, climate change or natural disasters to inflation and energy crises stemming from the war Russian/  Ukraine  war and the altered global interest rate landscape that is making lending to Low Income Countries (LICs) and debt servicing prohibitively expensive.  Various g</a:t>
            </a:r>
            <a:r>
              <a:rPr lang="en-US" sz="2400" b="0" dirty="0">
                <a:effectLst/>
              </a:rPr>
              <a:t>overnments had to  take steps to shield their citizens and economies from the worst effects of these challenges  which is taking place against a backdrop of high debt level,  limited fiscal spaces and elevated uncertainty  that we cannot predict what events may develop next year or the year after so that policy makers can structure public finances with resilience in mind.</a:t>
            </a:r>
          </a:p>
          <a:p>
            <a:pPr indent="-228600">
              <a:lnSpc>
                <a:spcPct val="90000"/>
              </a:lnSpc>
              <a:spcAft>
                <a:spcPts val="600"/>
              </a:spcAft>
              <a:buFont typeface="Arial" panose="020B0604020202020204" pitchFamily="34" charset="0"/>
              <a:buChar char="•"/>
            </a:pPr>
            <a:endParaRPr lang="en-US" sz="2000" b="0" dirty="0">
              <a:effectLst/>
            </a:endParaRPr>
          </a:p>
        </p:txBody>
      </p:sp>
      <p:sp>
        <p:nvSpPr>
          <p:cNvPr id="2" name="Oval 1">
            <a:extLst>
              <a:ext uri="{FF2B5EF4-FFF2-40B4-BE49-F238E27FC236}">
                <a16:creationId xmlns:a16="http://schemas.microsoft.com/office/drawing/2014/main" xmlns="" id="{EECCBF70-F717-D717-07FB-B8A7377FFF58}"/>
              </a:ext>
            </a:extLst>
          </p:cNvPr>
          <p:cNvSpPr/>
          <p:nvPr/>
        </p:nvSpPr>
        <p:spPr>
          <a:xfrm>
            <a:off x="391885" y="1766820"/>
            <a:ext cx="2743201" cy="2501978"/>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r">
              <a:lnSpc>
                <a:spcPct val="90000"/>
              </a:lnSpc>
              <a:spcBef>
                <a:spcPct val="0"/>
              </a:spcBef>
              <a:spcAft>
                <a:spcPts val="600"/>
              </a:spcAft>
            </a:pPr>
            <a:r>
              <a:rPr lang="en-US" sz="2800" b="1" i="0" kern="1200" dirty="0">
                <a:solidFill>
                  <a:srgbClr val="FFFFFF"/>
                </a:solidFill>
                <a:effectLst/>
                <a:latin typeface="+mj-lt"/>
                <a:ea typeface="+mj-ea"/>
                <a:cs typeface="+mj-cs"/>
              </a:rPr>
              <a:t>Introduction</a:t>
            </a:r>
            <a:endParaRPr lang="en-US" sz="2800" b="1" kern="1200" dirty="0">
              <a:solidFill>
                <a:srgbClr val="FFFFFF"/>
              </a:solidFill>
              <a:latin typeface="+mj-lt"/>
              <a:ea typeface="+mj-ea"/>
              <a:cs typeface="+mj-cs"/>
            </a:endParaRPr>
          </a:p>
        </p:txBody>
      </p:sp>
      <p:sp>
        <p:nvSpPr>
          <p:cNvPr id="5" name="Slide Number Placeholder 4">
            <a:extLst>
              <a:ext uri="{FF2B5EF4-FFF2-40B4-BE49-F238E27FC236}">
                <a16:creationId xmlns:a16="http://schemas.microsoft.com/office/drawing/2014/main" xmlns="" id="{D96B0459-A8F1-F512-4C84-BDCA7D5C3DAC}"/>
              </a:ext>
            </a:extLst>
          </p:cNvPr>
          <p:cNvSpPr>
            <a:spLocks noGrp="1"/>
          </p:cNvSpPr>
          <p:nvPr>
            <p:ph type="sldNum" sz="quarter" idx="12"/>
          </p:nvPr>
        </p:nvSpPr>
        <p:spPr/>
        <p:txBody>
          <a:bodyPr/>
          <a:lstStyle/>
          <a:p>
            <a:fld id="{EE148BE8-9E75-414F-A482-815BCA8006D8}" type="slidenum">
              <a:rPr lang="x-none" smtClean="0"/>
              <a:t>3</a:t>
            </a:fld>
            <a:endParaRPr lang="x-none"/>
          </a:p>
        </p:txBody>
      </p:sp>
    </p:spTree>
    <p:extLst>
      <p:ext uri="{BB962C8B-B14F-4D97-AF65-F5344CB8AC3E}">
        <p14:creationId xmlns:p14="http://schemas.microsoft.com/office/powerpoint/2010/main" val="412130754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09588DA8-065E-4F6F-8EFD-43104AB2E0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xmlns="" id="{C4285719-470E-454C-AF62-8323075F1F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xmlns="" id="{CD9FE4EF-C4D8-49A0-B2FF-81D8DB7D8A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xmlns="" id="{4300840D-0A0B-4512-BACA-B439D5B9C57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xmlns="" id="{D2B78728-A580-49A7-84F9-6EF6F583AD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xmlns="" id="{38FAA1A1-D861-433F-88FA-1E9D6FD31D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Rectangle 22">
            <a:extLst>
              <a:ext uri="{FF2B5EF4-FFF2-40B4-BE49-F238E27FC236}">
                <a16:creationId xmlns:a16="http://schemas.microsoft.com/office/drawing/2014/main" xmlns="" id="{8D71EDA1-87BF-4D5D-AB79-F346FD1927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xmlns="" id="{CFF982D6-6317-9AD4-0EC1-85FFAC08591B}"/>
              </a:ext>
            </a:extLst>
          </p:cNvPr>
          <p:cNvSpPr txBox="1"/>
          <p:nvPr/>
        </p:nvSpPr>
        <p:spPr>
          <a:xfrm>
            <a:off x="4037826" y="146823"/>
            <a:ext cx="8107124" cy="6967723"/>
          </a:xfrm>
          <a:prstGeom prst="rect">
            <a:avLst/>
          </a:prstGeom>
        </p:spPr>
        <p:txBody>
          <a:bodyPr vert="horz" lIns="91440" tIns="45720" rIns="91440" bIns="45720" rtlCol="0" anchor="ctr">
            <a:normAutofit/>
          </a:bodyPr>
          <a:lstStyle/>
          <a:p>
            <a:pPr algn="just">
              <a:lnSpc>
                <a:spcPct val="150000"/>
              </a:lnSpc>
            </a:pPr>
            <a:r>
              <a:rPr lang="en-US" sz="2400" b="0" dirty="0">
                <a:effectLst/>
              </a:rPr>
              <a:t>The shocks that have shaken the global economy in recent years have introduced a new normal for turbulence lifting  uncertainty to exceptionally high levels, which in turn hurts economic growth and caused fiscal risks. </a:t>
            </a:r>
          </a:p>
          <a:p>
            <a:pPr algn="just">
              <a:lnSpc>
                <a:spcPct val="150000"/>
              </a:lnSpc>
            </a:pPr>
            <a:endParaRPr lang="en-US" sz="2400" dirty="0"/>
          </a:p>
          <a:p>
            <a:pPr algn="just">
              <a:lnSpc>
                <a:spcPct val="150000"/>
              </a:lnSpc>
            </a:pPr>
            <a:endParaRPr lang="en-US" sz="2400" b="0" dirty="0">
              <a:effectLst/>
            </a:endParaRPr>
          </a:p>
          <a:p>
            <a:pPr algn="just">
              <a:lnSpc>
                <a:spcPct val="150000"/>
              </a:lnSpc>
            </a:pPr>
            <a:endParaRPr lang="en-US" sz="2400" dirty="0"/>
          </a:p>
          <a:p>
            <a:pPr algn="just">
              <a:lnSpc>
                <a:spcPct val="150000"/>
              </a:lnSpc>
            </a:pPr>
            <a:endParaRPr lang="en-US" sz="2400" b="0" dirty="0">
              <a:effectLst/>
            </a:endParaRPr>
          </a:p>
          <a:p>
            <a:pPr algn="just">
              <a:lnSpc>
                <a:spcPct val="150000"/>
              </a:lnSpc>
            </a:pPr>
            <a:endParaRPr lang="en-US" sz="2400" dirty="0"/>
          </a:p>
          <a:p>
            <a:pPr algn="just">
              <a:lnSpc>
                <a:spcPct val="150000"/>
              </a:lnSpc>
            </a:pPr>
            <a:endParaRPr lang="en-US" sz="2400" b="0" dirty="0">
              <a:effectLst/>
            </a:endParaRPr>
          </a:p>
          <a:p>
            <a:pPr algn="just">
              <a:lnSpc>
                <a:spcPct val="150000"/>
              </a:lnSpc>
            </a:pPr>
            <a:endParaRPr lang="en-US" sz="2400" dirty="0"/>
          </a:p>
          <a:p>
            <a:pPr algn="just">
              <a:lnSpc>
                <a:spcPct val="150000"/>
              </a:lnSpc>
            </a:pPr>
            <a:endParaRPr lang="en-US" sz="2400" b="0" dirty="0">
              <a:effectLst/>
            </a:endParaRPr>
          </a:p>
          <a:p>
            <a:pPr algn="just">
              <a:lnSpc>
                <a:spcPct val="150000"/>
              </a:lnSpc>
            </a:pPr>
            <a:endParaRPr lang="en-US" sz="2000" b="0" dirty="0">
              <a:effectLst/>
            </a:endParaRPr>
          </a:p>
        </p:txBody>
      </p:sp>
      <p:sp>
        <p:nvSpPr>
          <p:cNvPr id="2" name="TextBox 1">
            <a:extLst>
              <a:ext uri="{FF2B5EF4-FFF2-40B4-BE49-F238E27FC236}">
                <a16:creationId xmlns:a16="http://schemas.microsoft.com/office/drawing/2014/main" xmlns="" id="{8290E750-0314-28FB-01D8-9476C73A4BA9}"/>
              </a:ext>
            </a:extLst>
          </p:cNvPr>
          <p:cNvSpPr txBox="1"/>
          <p:nvPr/>
        </p:nvSpPr>
        <p:spPr>
          <a:xfrm>
            <a:off x="4171630" y="2366034"/>
            <a:ext cx="8017322" cy="338554"/>
          </a:xfrm>
          <a:prstGeom prst="rect">
            <a:avLst/>
          </a:prstGeom>
          <a:noFill/>
        </p:spPr>
        <p:txBody>
          <a:bodyPr wrap="square">
            <a:spAutoFit/>
          </a:bodyPr>
          <a:lstStyle/>
          <a:p>
            <a:r>
              <a:rPr lang="en-US" sz="1600" b="1" dirty="0"/>
              <a:t>Fiscal risks that may arise from a range of different sources which can be classified as follow:  </a:t>
            </a:r>
          </a:p>
        </p:txBody>
      </p:sp>
      <p:sp>
        <p:nvSpPr>
          <p:cNvPr id="5" name="Oval 4">
            <a:extLst>
              <a:ext uri="{FF2B5EF4-FFF2-40B4-BE49-F238E27FC236}">
                <a16:creationId xmlns:a16="http://schemas.microsoft.com/office/drawing/2014/main" xmlns="" id="{E0BA91CA-E222-E859-BBC5-D2B91A7896D1}"/>
              </a:ext>
            </a:extLst>
          </p:cNvPr>
          <p:cNvSpPr/>
          <p:nvPr/>
        </p:nvSpPr>
        <p:spPr>
          <a:xfrm>
            <a:off x="6537369" y="5837472"/>
            <a:ext cx="2310639" cy="1200329"/>
          </a:xfrm>
          <a:prstGeom prst="ellipse">
            <a:avLst/>
          </a:prstGeom>
          <a:solidFill>
            <a:srgbClr val="FF0000"/>
          </a:solid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solidFill>
                  <a:schemeClr val="bg1"/>
                </a:solidFill>
              </a:rPr>
              <a:t>Societal </a:t>
            </a:r>
          </a:p>
        </p:txBody>
      </p:sp>
      <p:sp>
        <p:nvSpPr>
          <p:cNvPr id="7" name="Oval 6">
            <a:extLst>
              <a:ext uri="{FF2B5EF4-FFF2-40B4-BE49-F238E27FC236}">
                <a16:creationId xmlns:a16="http://schemas.microsoft.com/office/drawing/2014/main" xmlns="" id="{35B3ADEC-E92F-C802-613C-06041BD2154C}"/>
              </a:ext>
            </a:extLst>
          </p:cNvPr>
          <p:cNvSpPr/>
          <p:nvPr/>
        </p:nvSpPr>
        <p:spPr>
          <a:xfrm>
            <a:off x="6623474" y="4224143"/>
            <a:ext cx="2310639" cy="1200329"/>
          </a:xfrm>
          <a:prstGeom prst="ellipse">
            <a:avLst/>
          </a:prstGeom>
          <a:solidFill>
            <a:schemeClr val="accent2">
              <a:lumMod val="40000"/>
              <a:lumOff val="60000"/>
            </a:schemeClr>
          </a:solidFill>
          <a:ln>
            <a:solidFill>
              <a:schemeClr val="accent2">
                <a:lumMod val="60000"/>
                <a:lumOff val="4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solidFill>
                  <a:schemeClr val="bg1"/>
                </a:solidFill>
              </a:rPr>
              <a:t>Geopolitical</a:t>
            </a:r>
          </a:p>
        </p:txBody>
      </p:sp>
      <p:sp>
        <p:nvSpPr>
          <p:cNvPr id="8" name="Oval 7">
            <a:extLst>
              <a:ext uri="{FF2B5EF4-FFF2-40B4-BE49-F238E27FC236}">
                <a16:creationId xmlns:a16="http://schemas.microsoft.com/office/drawing/2014/main" xmlns="" id="{8DBAA9BB-6AA0-B7C5-2B3A-ACA61C53D85C}"/>
              </a:ext>
            </a:extLst>
          </p:cNvPr>
          <p:cNvSpPr/>
          <p:nvPr/>
        </p:nvSpPr>
        <p:spPr>
          <a:xfrm>
            <a:off x="6627180" y="3428999"/>
            <a:ext cx="2310639" cy="1200329"/>
          </a:xfrm>
          <a:prstGeom prst="ellipse">
            <a:avLst/>
          </a:prstGeom>
          <a:solidFill>
            <a:schemeClr val="accent6">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solidFill>
                  <a:schemeClr val="bg1"/>
                </a:solidFill>
              </a:rPr>
              <a:t>Environment</a:t>
            </a:r>
          </a:p>
        </p:txBody>
      </p:sp>
      <p:sp>
        <p:nvSpPr>
          <p:cNvPr id="9" name="Oval 8">
            <a:extLst>
              <a:ext uri="{FF2B5EF4-FFF2-40B4-BE49-F238E27FC236}">
                <a16:creationId xmlns:a16="http://schemas.microsoft.com/office/drawing/2014/main" xmlns="" id="{47F41CA2-8F6A-981A-C3C7-7D89D4F53F86}"/>
              </a:ext>
            </a:extLst>
          </p:cNvPr>
          <p:cNvSpPr/>
          <p:nvPr/>
        </p:nvSpPr>
        <p:spPr>
          <a:xfrm>
            <a:off x="6564419" y="5022157"/>
            <a:ext cx="2310639" cy="1200329"/>
          </a:xfrm>
          <a:prstGeom prst="ellipse">
            <a:avLst/>
          </a:prstGeom>
          <a:solidFill>
            <a:schemeClr val="accent2">
              <a:lumMod val="75000"/>
            </a:schemeClr>
          </a:solidFill>
          <a:ln>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solidFill>
                  <a:schemeClr val="bg1"/>
                </a:solidFill>
              </a:rPr>
              <a:t>Technological</a:t>
            </a:r>
          </a:p>
        </p:txBody>
      </p:sp>
      <p:sp>
        <p:nvSpPr>
          <p:cNvPr id="10" name="Oval 9">
            <a:extLst>
              <a:ext uri="{FF2B5EF4-FFF2-40B4-BE49-F238E27FC236}">
                <a16:creationId xmlns:a16="http://schemas.microsoft.com/office/drawing/2014/main" xmlns="" id="{7272EF75-6308-A46E-7DE6-58613C8464C4}"/>
              </a:ext>
            </a:extLst>
          </p:cNvPr>
          <p:cNvSpPr/>
          <p:nvPr/>
        </p:nvSpPr>
        <p:spPr>
          <a:xfrm>
            <a:off x="391885" y="1766820"/>
            <a:ext cx="2743201" cy="2501978"/>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r">
              <a:lnSpc>
                <a:spcPct val="90000"/>
              </a:lnSpc>
              <a:spcBef>
                <a:spcPct val="0"/>
              </a:spcBef>
              <a:spcAft>
                <a:spcPts val="600"/>
              </a:spcAft>
            </a:pPr>
            <a:r>
              <a:rPr lang="en-US" sz="2800" b="1" i="0" kern="1200" dirty="0">
                <a:solidFill>
                  <a:srgbClr val="FFFFFF"/>
                </a:solidFill>
                <a:effectLst/>
                <a:latin typeface="+mj-lt"/>
                <a:ea typeface="+mj-ea"/>
                <a:cs typeface="+mj-cs"/>
              </a:rPr>
              <a:t>Introduction</a:t>
            </a:r>
            <a:endParaRPr lang="en-US" sz="2800" b="1" kern="1200" dirty="0">
              <a:solidFill>
                <a:srgbClr val="FFFFFF"/>
              </a:solidFill>
              <a:latin typeface="+mj-lt"/>
              <a:ea typeface="+mj-ea"/>
              <a:cs typeface="+mj-cs"/>
            </a:endParaRPr>
          </a:p>
        </p:txBody>
      </p:sp>
      <p:sp>
        <p:nvSpPr>
          <p:cNvPr id="14" name="Slide Number Placeholder 13">
            <a:extLst>
              <a:ext uri="{FF2B5EF4-FFF2-40B4-BE49-F238E27FC236}">
                <a16:creationId xmlns:a16="http://schemas.microsoft.com/office/drawing/2014/main" xmlns="" id="{B8F173D7-7AC5-DC63-B488-A3C450CC23ED}"/>
              </a:ext>
            </a:extLst>
          </p:cNvPr>
          <p:cNvSpPr>
            <a:spLocks noGrp="1"/>
          </p:cNvSpPr>
          <p:nvPr>
            <p:ph type="sldNum" sz="quarter" idx="12"/>
          </p:nvPr>
        </p:nvSpPr>
        <p:spPr/>
        <p:txBody>
          <a:bodyPr/>
          <a:lstStyle/>
          <a:p>
            <a:fld id="{EE148BE8-9E75-414F-A482-815BCA8006D8}" type="slidenum">
              <a:rPr lang="x-none" smtClean="0"/>
              <a:t>4</a:t>
            </a:fld>
            <a:endParaRPr lang="x-none"/>
          </a:p>
        </p:txBody>
      </p:sp>
      <p:sp>
        <p:nvSpPr>
          <p:cNvPr id="4" name="Oval 3">
            <a:extLst>
              <a:ext uri="{FF2B5EF4-FFF2-40B4-BE49-F238E27FC236}">
                <a16:creationId xmlns:a16="http://schemas.microsoft.com/office/drawing/2014/main" xmlns="" id="{1EDDECD2-04FD-F7D2-C1B3-83D39F11CE23}"/>
              </a:ext>
            </a:extLst>
          </p:cNvPr>
          <p:cNvSpPr/>
          <p:nvPr/>
        </p:nvSpPr>
        <p:spPr>
          <a:xfrm>
            <a:off x="6589537" y="2741811"/>
            <a:ext cx="2416150" cy="1069332"/>
          </a:xfrm>
          <a:prstGeom prst="ellipse">
            <a:avLst/>
          </a:prstGeom>
          <a:solidFill>
            <a:schemeClr val="accent1"/>
          </a:solidFill>
          <a:ln>
            <a:solidFill>
              <a:schemeClr val="accent5">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solidFill>
                  <a:schemeClr val="bg1"/>
                </a:solidFill>
              </a:rPr>
              <a:t>Economic</a:t>
            </a:r>
          </a:p>
        </p:txBody>
      </p:sp>
      <p:sp>
        <p:nvSpPr>
          <p:cNvPr id="6" name="Oval 5">
            <a:extLst>
              <a:ext uri="{FF2B5EF4-FFF2-40B4-BE49-F238E27FC236}">
                <a16:creationId xmlns:a16="http://schemas.microsoft.com/office/drawing/2014/main" xmlns="" id="{6A1B0254-085B-F89B-2B38-6D92ECA0D45B}"/>
              </a:ext>
            </a:extLst>
          </p:cNvPr>
          <p:cNvSpPr/>
          <p:nvPr/>
        </p:nvSpPr>
        <p:spPr>
          <a:xfrm>
            <a:off x="444618" y="5803232"/>
            <a:ext cx="2849909" cy="1075044"/>
          </a:xfrm>
          <a:prstGeom prst="ellipse">
            <a:avLst/>
          </a:prstGeom>
          <a:solidFill>
            <a:schemeClr val="accent4">
              <a:lumMod val="20000"/>
              <a:lumOff val="80000"/>
            </a:schemeClr>
          </a:solidFill>
          <a:ln>
            <a:solidFill>
              <a:schemeClr val="accent4">
                <a:lumMod val="40000"/>
                <a:lumOff val="6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lnSpc>
                <a:spcPct val="90000"/>
              </a:lnSpc>
              <a:spcBef>
                <a:spcPct val="0"/>
              </a:spcBef>
              <a:spcAft>
                <a:spcPts val="600"/>
              </a:spcAft>
            </a:pPr>
            <a:r>
              <a:rPr lang="en-US" sz="1400" b="1" i="0" kern="1200" dirty="0">
                <a:solidFill>
                  <a:srgbClr val="FF0000"/>
                </a:solidFill>
                <a:effectLst/>
                <a:latin typeface="+mj-lt"/>
                <a:ea typeface="+mj-ea"/>
                <a:cs typeface="+mj-cs"/>
              </a:rPr>
              <a:t>Note:</a:t>
            </a:r>
          </a:p>
          <a:p>
            <a:pPr algn="ctr">
              <a:lnSpc>
                <a:spcPct val="90000"/>
              </a:lnSpc>
              <a:spcBef>
                <a:spcPct val="0"/>
              </a:spcBef>
              <a:spcAft>
                <a:spcPts val="600"/>
              </a:spcAft>
            </a:pPr>
            <a:r>
              <a:rPr lang="en-US" sz="1400" b="1" i="0" kern="1200" dirty="0">
                <a:solidFill>
                  <a:srgbClr val="FF0000"/>
                </a:solidFill>
                <a:effectLst/>
                <a:latin typeface="+mj-lt"/>
                <a:ea typeface="+mj-ea"/>
                <a:cs typeface="+mj-cs"/>
              </a:rPr>
              <a:t>The Presentation focused on Fiscal Risks relating to African countries</a:t>
            </a:r>
            <a:endParaRPr lang="en-US" sz="1400" b="1" kern="1200" dirty="0">
              <a:solidFill>
                <a:srgbClr val="FF0000"/>
              </a:solidFill>
              <a:latin typeface="+mj-lt"/>
              <a:ea typeface="+mj-ea"/>
              <a:cs typeface="+mj-cs"/>
            </a:endParaRPr>
          </a:p>
        </p:txBody>
      </p:sp>
    </p:spTree>
    <p:extLst>
      <p:ext uri="{BB962C8B-B14F-4D97-AF65-F5344CB8AC3E}">
        <p14:creationId xmlns:p14="http://schemas.microsoft.com/office/powerpoint/2010/main" val="109095855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4672C238-65C5-1EF2-8B1A-0ACBA68DA080}"/>
              </a:ext>
            </a:extLst>
          </p:cNvPr>
          <p:cNvSpPr txBox="1"/>
          <p:nvPr/>
        </p:nvSpPr>
        <p:spPr>
          <a:xfrm>
            <a:off x="3758410" y="164839"/>
            <a:ext cx="4948268" cy="461665"/>
          </a:xfrm>
          <a:prstGeom prst="rect">
            <a:avLst/>
          </a:prstGeom>
          <a:noFill/>
        </p:spPr>
        <p:txBody>
          <a:bodyPr wrap="square">
            <a:spAutoFit/>
          </a:bodyPr>
          <a:lstStyle/>
          <a:p>
            <a:r>
              <a:rPr lang="en-US" sz="2400" b="1" dirty="0">
                <a:solidFill>
                  <a:schemeClr val="bg1"/>
                </a:solidFill>
              </a:rPr>
              <a:t>World Uncertainty Index 2008 - 2022</a:t>
            </a:r>
          </a:p>
        </p:txBody>
      </p:sp>
      <p:pic>
        <p:nvPicPr>
          <p:cNvPr id="6" name="Picture 5">
            <a:extLst>
              <a:ext uri="{FF2B5EF4-FFF2-40B4-BE49-F238E27FC236}">
                <a16:creationId xmlns:a16="http://schemas.microsoft.com/office/drawing/2014/main" xmlns="" id="{62D64710-6285-FD79-7DDD-D5E7D09AAAD8}"/>
              </a:ext>
            </a:extLst>
          </p:cNvPr>
          <p:cNvPicPr>
            <a:picLocks noChangeAspect="1"/>
          </p:cNvPicPr>
          <p:nvPr/>
        </p:nvPicPr>
        <p:blipFill>
          <a:blip r:embed="rId3"/>
          <a:stretch>
            <a:fillRect/>
          </a:stretch>
        </p:blipFill>
        <p:spPr>
          <a:xfrm>
            <a:off x="671804" y="851176"/>
            <a:ext cx="11520196" cy="5852090"/>
          </a:xfrm>
          <a:prstGeom prst="rect">
            <a:avLst/>
          </a:prstGeom>
        </p:spPr>
      </p:pic>
      <p:sp>
        <p:nvSpPr>
          <p:cNvPr id="10" name="TextBox 9">
            <a:extLst>
              <a:ext uri="{FF2B5EF4-FFF2-40B4-BE49-F238E27FC236}">
                <a16:creationId xmlns:a16="http://schemas.microsoft.com/office/drawing/2014/main" xmlns="" id="{7D60FD41-BA1D-0170-03E5-66AB3E5F44CF}"/>
              </a:ext>
            </a:extLst>
          </p:cNvPr>
          <p:cNvSpPr txBox="1"/>
          <p:nvPr/>
        </p:nvSpPr>
        <p:spPr>
          <a:xfrm>
            <a:off x="5594311" y="6550223"/>
            <a:ext cx="5232986" cy="307777"/>
          </a:xfrm>
          <a:prstGeom prst="rect">
            <a:avLst/>
          </a:prstGeom>
          <a:noFill/>
        </p:spPr>
        <p:txBody>
          <a:bodyPr wrap="square">
            <a:spAutoFit/>
          </a:bodyPr>
          <a:lstStyle/>
          <a:p>
            <a:pPr algn="r"/>
            <a:r>
              <a:rPr lang="en-US" sz="1400" b="0" i="0" dirty="0">
                <a:solidFill>
                  <a:srgbClr val="333333"/>
                </a:solidFill>
                <a:effectLst/>
                <a:latin typeface="Kumbh Sans"/>
              </a:rPr>
              <a:t>Sources: </a:t>
            </a:r>
            <a:r>
              <a:rPr lang="en-US" sz="1400" b="0" i="0" dirty="0" err="1">
                <a:solidFill>
                  <a:srgbClr val="333333"/>
                </a:solidFill>
                <a:effectLst/>
                <a:latin typeface="Kumbh Sans"/>
              </a:rPr>
              <a:t>Ahir</a:t>
            </a:r>
            <a:r>
              <a:rPr lang="en-US" sz="1400" b="0" i="0" dirty="0">
                <a:solidFill>
                  <a:srgbClr val="333333"/>
                </a:solidFill>
                <a:effectLst/>
                <a:latin typeface="Kumbh Sans"/>
              </a:rPr>
              <a:t>, Bloom, and </a:t>
            </a:r>
            <a:r>
              <a:rPr lang="en-US" sz="1400" b="0" i="0" dirty="0" err="1">
                <a:solidFill>
                  <a:srgbClr val="333333"/>
                </a:solidFill>
                <a:effectLst/>
                <a:latin typeface="Kumbh Sans"/>
              </a:rPr>
              <a:t>Furceri</a:t>
            </a:r>
            <a:r>
              <a:rPr lang="en-US" sz="1400" b="0" i="0" dirty="0">
                <a:solidFill>
                  <a:srgbClr val="333333"/>
                </a:solidFill>
                <a:effectLst/>
                <a:latin typeface="Kumbh Sans"/>
              </a:rPr>
              <a:t> (2022), </a:t>
            </a:r>
            <a:r>
              <a:rPr lang="en-US" sz="1400" b="0" i="0" dirty="0">
                <a:solidFill>
                  <a:srgbClr val="202124"/>
                </a:solidFill>
                <a:effectLst/>
                <a:latin typeface="MuseoSans-300"/>
              </a:rPr>
              <a:t>Chart of the Week Jan.2023</a:t>
            </a:r>
            <a:endParaRPr lang="en-US" sz="1400" dirty="0"/>
          </a:p>
        </p:txBody>
      </p:sp>
      <p:sp>
        <p:nvSpPr>
          <p:cNvPr id="12" name="TextBox 11">
            <a:extLst>
              <a:ext uri="{FF2B5EF4-FFF2-40B4-BE49-F238E27FC236}">
                <a16:creationId xmlns:a16="http://schemas.microsoft.com/office/drawing/2014/main" xmlns="" id="{8D1ED211-8209-BAAD-3C61-1341B4315F34}"/>
              </a:ext>
            </a:extLst>
          </p:cNvPr>
          <p:cNvSpPr txBox="1"/>
          <p:nvPr/>
        </p:nvSpPr>
        <p:spPr>
          <a:xfrm>
            <a:off x="4712566" y="481844"/>
            <a:ext cx="3074033" cy="369332"/>
          </a:xfrm>
          <a:prstGeom prst="rect">
            <a:avLst/>
          </a:prstGeom>
          <a:noFill/>
        </p:spPr>
        <p:txBody>
          <a:bodyPr wrap="square">
            <a:spAutoFit/>
          </a:bodyPr>
          <a:lstStyle/>
          <a:p>
            <a:r>
              <a:rPr lang="en-US" b="0" i="0" dirty="0">
                <a:solidFill>
                  <a:srgbClr val="333333"/>
                </a:solidFill>
                <a:effectLst/>
                <a:latin typeface="Kumbh Sans"/>
              </a:rPr>
              <a:t>(</a:t>
            </a:r>
            <a:r>
              <a:rPr lang="en-US" sz="1600" b="0" i="0" dirty="0">
                <a:solidFill>
                  <a:schemeClr val="bg1"/>
                </a:solidFill>
                <a:effectLst/>
                <a:latin typeface="Kumbh Sans"/>
              </a:rPr>
              <a:t>Index, GDP weighted average)</a:t>
            </a:r>
            <a:endParaRPr lang="en-US" dirty="0">
              <a:solidFill>
                <a:schemeClr val="bg1"/>
              </a:solidFill>
            </a:endParaRPr>
          </a:p>
        </p:txBody>
      </p:sp>
      <p:sp>
        <p:nvSpPr>
          <p:cNvPr id="13" name="Oval 12">
            <a:extLst>
              <a:ext uri="{FF2B5EF4-FFF2-40B4-BE49-F238E27FC236}">
                <a16:creationId xmlns:a16="http://schemas.microsoft.com/office/drawing/2014/main" xmlns="" id="{5C15F0AE-E19D-0392-DAD9-2F8259CD9533}"/>
              </a:ext>
            </a:extLst>
          </p:cNvPr>
          <p:cNvSpPr/>
          <p:nvPr/>
        </p:nvSpPr>
        <p:spPr>
          <a:xfrm>
            <a:off x="-136309" y="-56795"/>
            <a:ext cx="1431236" cy="126085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200" b="1" dirty="0"/>
              <a:t>Introduction</a:t>
            </a:r>
          </a:p>
        </p:txBody>
      </p:sp>
      <p:sp>
        <p:nvSpPr>
          <p:cNvPr id="16" name="Slide Number Placeholder 15">
            <a:extLst>
              <a:ext uri="{FF2B5EF4-FFF2-40B4-BE49-F238E27FC236}">
                <a16:creationId xmlns:a16="http://schemas.microsoft.com/office/drawing/2014/main" xmlns="" id="{9FAE724C-15D7-166D-55B5-2DF9FF5142C2}"/>
              </a:ext>
            </a:extLst>
          </p:cNvPr>
          <p:cNvSpPr>
            <a:spLocks noGrp="1"/>
          </p:cNvSpPr>
          <p:nvPr>
            <p:ph type="sldNum" sz="quarter" idx="12"/>
          </p:nvPr>
        </p:nvSpPr>
        <p:spPr/>
        <p:txBody>
          <a:bodyPr/>
          <a:lstStyle/>
          <a:p>
            <a:fld id="{EE148BE8-9E75-414F-A482-815BCA8006D8}" type="slidenum">
              <a:rPr lang="x-none" smtClean="0"/>
              <a:t>5</a:t>
            </a:fld>
            <a:endParaRPr lang="x-none"/>
          </a:p>
        </p:txBody>
      </p:sp>
    </p:spTree>
    <p:extLst>
      <p:ext uri="{BB962C8B-B14F-4D97-AF65-F5344CB8AC3E}">
        <p14:creationId xmlns:p14="http://schemas.microsoft.com/office/powerpoint/2010/main" val="2778392928"/>
      </p:ext>
    </p:extLst>
  </p:cSld>
  <p:clrMapOvr>
    <a:masterClrMapping/>
  </p:clrMapOvr>
  <mc:AlternateContent xmlns:mc="http://schemas.openxmlformats.org/markup-compatibility/2006" xmlns:p14="http://schemas.microsoft.com/office/powerpoint/2010/main">
    <mc:Choice Requires="p14">
      <p:transition spd="slow" p14:dur="1600">
        <p14:prism dir="d" isContent="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626F958A-9151-C47B-B1AE-DCBB1EC40564}"/>
              </a:ext>
            </a:extLst>
          </p:cNvPr>
          <p:cNvSpPr txBox="1"/>
          <p:nvPr/>
        </p:nvSpPr>
        <p:spPr>
          <a:xfrm>
            <a:off x="3329677" y="2585545"/>
            <a:ext cx="5656668" cy="1103586"/>
          </a:xfrm>
          <a:prstGeom prst="rect">
            <a:avLst/>
          </a:prstGeom>
        </p:spPr>
        <p:txBody>
          <a:bodyPr vert="horz" lIns="91440" tIns="45720" rIns="91440" bIns="45720" rtlCol="0" anchor="b">
            <a:normAutofit/>
          </a:bodyPr>
          <a:lstStyle/>
          <a:p>
            <a:pPr algn="r">
              <a:lnSpc>
                <a:spcPct val="90000"/>
              </a:lnSpc>
              <a:spcBef>
                <a:spcPct val="0"/>
              </a:spcBef>
              <a:spcAft>
                <a:spcPts val="600"/>
              </a:spcAft>
            </a:pPr>
            <a:r>
              <a:rPr lang="en-US" sz="4000" dirty="0">
                <a:solidFill>
                  <a:schemeClr val="accent1"/>
                </a:solidFill>
                <a:latin typeface="Amasis MT Pro Black" panose="02040A04050005020304" pitchFamily="18" charset="0"/>
              </a:rPr>
              <a:t>What is Fiscal Risk ?</a:t>
            </a:r>
          </a:p>
        </p:txBody>
      </p:sp>
      <p:sp>
        <p:nvSpPr>
          <p:cNvPr id="4" name="Slide Number Placeholder 3">
            <a:extLst>
              <a:ext uri="{FF2B5EF4-FFF2-40B4-BE49-F238E27FC236}">
                <a16:creationId xmlns:a16="http://schemas.microsoft.com/office/drawing/2014/main" xmlns="" id="{5B90B5F7-D6CB-468D-E767-4493F54EF8C7}"/>
              </a:ext>
            </a:extLst>
          </p:cNvPr>
          <p:cNvSpPr>
            <a:spLocks noGrp="1"/>
          </p:cNvSpPr>
          <p:nvPr>
            <p:ph type="sldNum" sz="quarter" idx="12"/>
          </p:nvPr>
        </p:nvSpPr>
        <p:spPr/>
        <p:txBody>
          <a:bodyPr/>
          <a:lstStyle/>
          <a:p>
            <a:fld id="{EE148BE8-9E75-414F-A482-815BCA8006D8}" type="slidenum">
              <a:rPr lang="x-none" smtClean="0"/>
              <a:t>6</a:t>
            </a:fld>
            <a:endParaRPr lang="x-none"/>
          </a:p>
        </p:txBody>
      </p:sp>
    </p:spTree>
    <p:extLst>
      <p:ext uri="{BB962C8B-B14F-4D97-AF65-F5344CB8AC3E}">
        <p14:creationId xmlns:p14="http://schemas.microsoft.com/office/powerpoint/2010/main" val="1077179560"/>
      </p:ext>
    </p:extLst>
  </p:cSld>
  <p:clrMapOvr>
    <a:masterClrMapping/>
  </p:clrMapOvr>
  <mc:AlternateContent xmlns:mc="http://schemas.openxmlformats.org/markup-compatibility/2006" xmlns:p14="http://schemas.microsoft.com/office/powerpoint/2010/main">
    <mc:Choice Requires="p14">
      <p:transition spd="slow" p14:dur="1600">
        <p14:prism dir="d" isContent="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626F958A-9151-C47B-B1AE-DCBB1EC40564}"/>
              </a:ext>
            </a:extLst>
          </p:cNvPr>
          <p:cNvSpPr txBox="1"/>
          <p:nvPr/>
        </p:nvSpPr>
        <p:spPr>
          <a:xfrm>
            <a:off x="4411284" y="0"/>
            <a:ext cx="3201366" cy="664139"/>
          </a:xfrm>
          <a:prstGeom prst="rect">
            <a:avLst/>
          </a:prstGeom>
        </p:spPr>
        <p:txBody>
          <a:bodyPr vert="horz" lIns="91440" tIns="45720" rIns="91440" bIns="45720" rtlCol="0" anchor="b">
            <a:normAutofit fontScale="70000" lnSpcReduction="20000"/>
          </a:bodyPr>
          <a:lstStyle/>
          <a:p>
            <a:pPr algn="r">
              <a:lnSpc>
                <a:spcPct val="90000"/>
              </a:lnSpc>
              <a:spcBef>
                <a:spcPct val="0"/>
              </a:spcBef>
              <a:spcAft>
                <a:spcPts val="600"/>
              </a:spcAft>
            </a:pPr>
            <a:r>
              <a:rPr lang="en-US" sz="4000" b="1" dirty="0">
                <a:solidFill>
                  <a:srgbClr val="FFFFFF"/>
                </a:solidFill>
                <a:latin typeface="+mj-lt"/>
                <a:ea typeface="+mj-ea"/>
                <a:cs typeface="+mj-cs"/>
              </a:rPr>
              <a:t>What is Fiscal Risk ?</a:t>
            </a:r>
            <a:endParaRPr lang="en-US" sz="4000" b="1" kern="1200" dirty="0">
              <a:solidFill>
                <a:srgbClr val="FFFFFF"/>
              </a:solidFill>
              <a:latin typeface="+mj-lt"/>
              <a:ea typeface="+mj-ea"/>
              <a:cs typeface="+mj-cs"/>
            </a:endParaRPr>
          </a:p>
        </p:txBody>
      </p:sp>
      <p:sp>
        <p:nvSpPr>
          <p:cNvPr id="4" name="TextBox 3">
            <a:extLst>
              <a:ext uri="{FF2B5EF4-FFF2-40B4-BE49-F238E27FC236}">
                <a16:creationId xmlns:a16="http://schemas.microsoft.com/office/drawing/2014/main" xmlns="" id="{9E07A4F3-F552-02FA-CBC9-F4E3A050B9A6}"/>
              </a:ext>
            </a:extLst>
          </p:cNvPr>
          <p:cNvSpPr txBox="1"/>
          <p:nvPr/>
        </p:nvSpPr>
        <p:spPr>
          <a:xfrm>
            <a:off x="-125869" y="929506"/>
            <a:ext cx="11906119" cy="4716676"/>
          </a:xfrm>
          <a:prstGeom prst="rect">
            <a:avLst/>
          </a:prstGeom>
          <a:noFill/>
        </p:spPr>
        <p:txBody>
          <a:bodyPr wrap="square">
            <a:spAutoFit/>
          </a:bodyPr>
          <a:lstStyle/>
          <a:p>
            <a:pPr marL="342900" indent="-342900" algn="just">
              <a:buFont typeface="Courier New" panose="02070309020205020404" pitchFamily="49" charset="0"/>
              <a:buChar char="o"/>
            </a:pPr>
            <a:r>
              <a:rPr lang="en-US" sz="2000" b="1" i="0" dirty="0">
                <a:solidFill>
                  <a:srgbClr val="212529"/>
                </a:solidFill>
                <a:effectLst/>
                <a:latin typeface="MuseoSans-300"/>
              </a:rPr>
              <a:t>Fiscal risks are deviations from fiscal outcomes expected at the time of budget formulation or other forecasts. </a:t>
            </a:r>
            <a:r>
              <a:rPr lang="en-US" sz="2000" i="0" dirty="0">
                <a:solidFill>
                  <a:srgbClr val="212529"/>
                </a:solidFill>
                <a:effectLst/>
                <a:latin typeface="MuseoSans-300"/>
              </a:rPr>
              <a:t>This deviation might create significant impact on government finances and impair the capacity of governments to use fiscal policy to stabilize economic activity and support long-term growth. (</a:t>
            </a:r>
            <a:r>
              <a:rPr lang="en-US" sz="2000" dirty="0"/>
              <a:t>World Bank 2019). Thus, Fiscal Risk Management refers to comprehensive analysis, disclosure and management of fiscal risks.</a:t>
            </a:r>
            <a:endParaRPr lang="en-US" sz="2000" i="0" dirty="0">
              <a:solidFill>
                <a:srgbClr val="212529"/>
              </a:solidFill>
              <a:effectLst/>
              <a:latin typeface="MuseoSans-300"/>
            </a:endParaRPr>
          </a:p>
          <a:p>
            <a:pPr marL="342900" indent="-342900" algn="just">
              <a:buFont typeface="Courier New" panose="02070309020205020404" pitchFamily="49" charset="0"/>
              <a:buChar char="o"/>
            </a:pPr>
            <a:endParaRPr lang="en-US" sz="1050" b="1" dirty="0">
              <a:solidFill>
                <a:srgbClr val="212529"/>
              </a:solidFill>
              <a:latin typeface="MuseoSans-300"/>
            </a:endParaRPr>
          </a:p>
          <a:p>
            <a:pPr marL="342900" indent="-342900" algn="just">
              <a:buFont typeface="Courier New" panose="02070309020205020404" pitchFamily="49" charset="0"/>
              <a:buChar char="o"/>
            </a:pPr>
            <a:r>
              <a:rPr lang="en-US" sz="2000" b="1" i="0" dirty="0">
                <a:solidFill>
                  <a:srgbClr val="212529"/>
                </a:solidFill>
                <a:effectLst/>
                <a:latin typeface="MuseoSans-300"/>
              </a:rPr>
              <a:t>Fiscal risks are factors that may cause fiscal outcomes to deviate from expectations or forecasts. i</a:t>
            </a:r>
            <a:r>
              <a:rPr lang="en-US" sz="2000" b="1" dirty="0">
                <a:solidFill>
                  <a:srgbClr val="212529"/>
                </a:solidFill>
                <a:latin typeface="MuseoSans-300"/>
              </a:rPr>
              <a:t>.</a:t>
            </a:r>
            <a:r>
              <a:rPr lang="en-US" sz="2000" b="1" i="0" dirty="0">
                <a:solidFill>
                  <a:srgbClr val="212529"/>
                </a:solidFill>
                <a:effectLst/>
                <a:latin typeface="MuseoSans-300"/>
              </a:rPr>
              <a:t>e.</a:t>
            </a:r>
            <a:r>
              <a:rPr lang="en-US" sz="2000" b="1" dirty="0">
                <a:solidFill>
                  <a:srgbClr val="212529"/>
                </a:solidFill>
                <a:latin typeface="MuseoSans-300"/>
              </a:rPr>
              <a:t> </a:t>
            </a:r>
            <a:r>
              <a:rPr lang="en-US" sz="2000" b="1" i="0" dirty="0">
                <a:solidFill>
                  <a:srgbClr val="212529"/>
                </a:solidFill>
                <a:effectLst/>
                <a:latin typeface="MuseoSans-300"/>
              </a:rPr>
              <a:t>all those factors that can cause government finances to deviate from what we expect.</a:t>
            </a:r>
            <a:r>
              <a:rPr lang="en-US" sz="2000" dirty="0"/>
              <a:t>(IMF Lesley Fisher and Amanda Sayegh  2022).</a:t>
            </a:r>
          </a:p>
          <a:p>
            <a:pPr marL="342900" indent="-342900" algn="just">
              <a:buFont typeface="Courier New" panose="02070309020205020404" pitchFamily="49" charset="0"/>
              <a:buChar char="o"/>
            </a:pPr>
            <a:endParaRPr lang="en-US" sz="1000" dirty="0"/>
          </a:p>
          <a:p>
            <a:pPr marL="342900" indent="-342900" algn="just">
              <a:buFont typeface="Courier New" panose="02070309020205020404" pitchFamily="49" charset="0"/>
              <a:buChar char="o"/>
            </a:pPr>
            <a:r>
              <a:rPr lang="en-US" sz="2000" b="1" dirty="0"/>
              <a:t>Fiscal risks refer to the uncertainty associated with the outlook in public finances </a:t>
            </a:r>
            <a:r>
              <a:rPr lang="en-US" sz="2000" dirty="0"/>
              <a:t>and can be </a:t>
            </a:r>
            <a:r>
              <a:rPr lang="en-US" sz="2000" b="1" dirty="0"/>
              <a:t>defined as the probability of significant differences between actual and expected fiscal performance, over the short to medium-term horizon </a:t>
            </a:r>
            <a:r>
              <a:rPr lang="en-US" sz="2000" dirty="0"/>
              <a:t>(</a:t>
            </a:r>
            <a:r>
              <a:rPr lang="en-US" sz="2000" dirty="0" err="1"/>
              <a:t>Kopits</a:t>
            </a:r>
            <a:r>
              <a:rPr lang="en-US" sz="2000" dirty="0"/>
              <a:t> 2014).</a:t>
            </a:r>
          </a:p>
          <a:p>
            <a:pPr marL="342900" indent="-342900" algn="just">
              <a:buFont typeface="Courier New" panose="02070309020205020404" pitchFamily="49" charset="0"/>
              <a:buChar char="o"/>
            </a:pPr>
            <a:endParaRPr lang="en-US" sz="2000" dirty="0"/>
          </a:p>
          <a:p>
            <a:pPr marL="342900" indent="-342900" algn="just">
              <a:buFont typeface="Courier New" panose="02070309020205020404" pitchFamily="49" charset="0"/>
              <a:buChar char="o"/>
            </a:pPr>
            <a:endParaRPr lang="en-US" sz="2000" dirty="0"/>
          </a:p>
          <a:p>
            <a:pPr marL="342900" indent="-342900" algn="just">
              <a:buFont typeface="Courier New" panose="02070309020205020404" pitchFamily="49" charset="0"/>
              <a:buChar char="o"/>
            </a:pPr>
            <a:endParaRPr lang="en-US" sz="2000" dirty="0"/>
          </a:p>
        </p:txBody>
      </p:sp>
      <p:sp>
        <p:nvSpPr>
          <p:cNvPr id="10" name="Right Brace 9">
            <a:extLst>
              <a:ext uri="{FF2B5EF4-FFF2-40B4-BE49-F238E27FC236}">
                <a16:creationId xmlns:a16="http://schemas.microsoft.com/office/drawing/2014/main" xmlns="" id="{2B7B8F7A-FC04-D6E0-4ACF-7607B51C6408}"/>
              </a:ext>
            </a:extLst>
          </p:cNvPr>
          <p:cNvSpPr/>
          <p:nvPr/>
        </p:nvSpPr>
        <p:spPr>
          <a:xfrm rot="5400000">
            <a:off x="5132123" y="-1196979"/>
            <a:ext cx="1759688" cy="12192002"/>
          </a:xfrm>
          <a:prstGeom prst="rightBrace">
            <a:avLst>
              <a:gd name="adj1" fmla="val 39965"/>
              <a:gd name="adj2" fmla="val 49129"/>
            </a:avLst>
          </a:prstGeom>
          <a:ln w="76200"/>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w="0"/>
              <a:effectLst>
                <a:outerShdw blurRad="38100" dist="19050" dir="2700000" algn="tl" rotWithShape="0">
                  <a:schemeClr val="dk1">
                    <a:alpha val="40000"/>
                  </a:schemeClr>
                </a:outerShdw>
              </a:effectLst>
            </a:endParaRPr>
          </a:p>
        </p:txBody>
      </p:sp>
      <p:sp>
        <p:nvSpPr>
          <p:cNvPr id="11" name="Oval 10">
            <a:extLst>
              <a:ext uri="{FF2B5EF4-FFF2-40B4-BE49-F238E27FC236}">
                <a16:creationId xmlns:a16="http://schemas.microsoft.com/office/drawing/2014/main" xmlns="" id="{3459AEBE-6760-EA28-2CE8-004F45BBB074}"/>
              </a:ext>
            </a:extLst>
          </p:cNvPr>
          <p:cNvSpPr/>
          <p:nvPr/>
        </p:nvSpPr>
        <p:spPr>
          <a:xfrm>
            <a:off x="709488" y="5896795"/>
            <a:ext cx="10365543" cy="824680"/>
          </a:xfrm>
          <a:prstGeom prst="ellipse">
            <a:avLst/>
          </a:prstGeom>
          <a:solidFill>
            <a:schemeClr val="accent1">
              <a:lumMod val="20000"/>
              <a:lumOff val="8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Arial" panose="020B0604020202020204" pitchFamily="34" charset="0"/>
                <a:cs typeface="Arial" panose="020B0604020202020204" pitchFamily="34" charset="0"/>
              </a:rPr>
              <a:t>Factors or potential shocks to government revenues, expenditures, assets, or liabilities, which are not reflected in the government’s fiscal forecasts or reports</a:t>
            </a:r>
            <a:r>
              <a:rPr lang="en-US" sz="1600" dirty="0">
                <a:latin typeface="Arial" panose="020B0604020202020204" pitchFamily="34" charset="0"/>
                <a:cs typeface="Arial" panose="020B0604020202020204" pitchFamily="34" charset="0"/>
              </a:rPr>
              <a:t>.</a:t>
            </a:r>
            <a:endParaRPr lang="en-US" sz="1600" dirty="0"/>
          </a:p>
        </p:txBody>
      </p:sp>
      <p:sp>
        <p:nvSpPr>
          <p:cNvPr id="5" name="Slide Number Placeholder 4">
            <a:extLst>
              <a:ext uri="{FF2B5EF4-FFF2-40B4-BE49-F238E27FC236}">
                <a16:creationId xmlns:a16="http://schemas.microsoft.com/office/drawing/2014/main" xmlns="" id="{22ADFC3C-B58B-BE62-618B-8FC53215637C}"/>
              </a:ext>
            </a:extLst>
          </p:cNvPr>
          <p:cNvSpPr>
            <a:spLocks noGrp="1"/>
          </p:cNvSpPr>
          <p:nvPr>
            <p:ph type="sldNum" sz="quarter" idx="12"/>
          </p:nvPr>
        </p:nvSpPr>
        <p:spPr/>
        <p:txBody>
          <a:bodyPr/>
          <a:lstStyle/>
          <a:p>
            <a:fld id="{EE148BE8-9E75-414F-A482-815BCA8006D8}" type="slidenum">
              <a:rPr lang="x-none" smtClean="0"/>
              <a:t>7</a:t>
            </a:fld>
            <a:endParaRPr lang="x-none"/>
          </a:p>
        </p:txBody>
      </p:sp>
      <p:sp>
        <p:nvSpPr>
          <p:cNvPr id="3" name="Oval 2">
            <a:extLst>
              <a:ext uri="{FF2B5EF4-FFF2-40B4-BE49-F238E27FC236}">
                <a16:creationId xmlns:a16="http://schemas.microsoft.com/office/drawing/2014/main" xmlns="" id="{E4F2D538-1797-7F13-E9BD-99CCA9ECB360}"/>
              </a:ext>
            </a:extLst>
          </p:cNvPr>
          <p:cNvSpPr/>
          <p:nvPr/>
        </p:nvSpPr>
        <p:spPr>
          <a:xfrm>
            <a:off x="191674" y="4987027"/>
            <a:ext cx="2937732" cy="791840"/>
          </a:xfrm>
          <a:prstGeom prst="ellipse">
            <a:avLst/>
          </a:prstGeom>
          <a:solidFill>
            <a:schemeClr val="accent4">
              <a:lumMod val="20000"/>
              <a:lumOff val="80000"/>
            </a:schemeClr>
          </a:solidFill>
          <a:ln>
            <a:solidFill>
              <a:schemeClr val="accent4">
                <a:lumMod val="40000"/>
                <a:lumOff val="6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lnSpc>
                <a:spcPct val="90000"/>
              </a:lnSpc>
              <a:spcBef>
                <a:spcPct val="0"/>
              </a:spcBef>
              <a:spcAft>
                <a:spcPts val="600"/>
              </a:spcAft>
            </a:pPr>
            <a:r>
              <a:rPr lang="en-US" sz="1200" b="1" i="0" kern="1200" dirty="0">
                <a:solidFill>
                  <a:schemeClr val="tx1"/>
                </a:solidFill>
                <a:effectLst/>
                <a:ea typeface="+mj-ea"/>
                <a:cs typeface="+mj-cs"/>
              </a:rPr>
              <a:t>This presentation focused on Fiscal Risks relating to African countries</a:t>
            </a:r>
            <a:endParaRPr lang="en-US" sz="1200" b="1" kern="1200" dirty="0">
              <a:solidFill>
                <a:schemeClr val="tx1"/>
              </a:solidFill>
              <a:ea typeface="+mj-ea"/>
              <a:cs typeface="+mj-cs"/>
            </a:endParaRPr>
          </a:p>
        </p:txBody>
      </p:sp>
    </p:spTree>
    <p:extLst>
      <p:ext uri="{BB962C8B-B14F-4D97-AF65-F5344CB8AC3E}">
        <p14:creationId xmlns:p14="http://schemas.microsoft.com/office/powerpoint/2010/main" val="559430326"/>
      </p:ext>
    </p:extLst>
  </p:cSld>
  <p:clrMapOvr>
    <a:masterClrMapping/>
  </p:clrMapOvr>
  <mc:AlternateContent xmlns:mc="http://schemas.openxmlformats.org/markup-compatibility/2006" xmlns:p14="http://schemas.microsoft.com/office/powerpoint/2010/main">
    <mc:Choice Requires="p14">
      <p:transition spd="slow" p14:dur="1600">
        <p14:prism dir="d" isContent="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626F958A-9151-C47B-B1AE-DCBB1EC40564}"/>
              </a:ext>
            </a:extLst>
          </p:cNvPr>
          <p:cNvSpPr txBox="1"/>
          <p:nvPr/>
        </p:nvSpPr>
        <p:spPr>
          <a:xfrm>
            <a:off x="838886" y="46989"/>
            <a:ext cx="9780765" cy="664139"/>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3200" b="1" dirty="0">
                <a:solidFill>
                  <a:srgbClr val="FFFFFF"/>
                </a:solidFill>
                <a:latin typeface="+mj-lt"/>
                <a:ea typeface="+mj-ea"/>
                <a:cs typeface="+mj-cs"/>
              </a:rPr>
              <a:t>Fiscal risks what are they?</a:t>
            </a:r>
          </a:p>
        </p:txBody>
      </p:sp>
      <p:sp>
        <p:nvSpPr>
          <p:cNvPr id="7" name="Slide Number Placeholder 6">
            <a:extLst>
              <a:ext uri="{FF2B5EF4-FFF2-40B4-BE49-F238E27FC236}">
                <a16:creationId xmlns:a16="http://schemas.microsoft.com/office/drawing/2014/main" xmlns="" id="{28718541-EA58-0B50-923F-97477F112CE9}"/>
              </a:ext>
            </a:extLst>
          </p:cNvPr>
          <p:cNvSpPr>
            <a:spLocks noGrp="1"/>
          </p:cNvSpPr>
          <p:nvPr>
            <p:ph type="sldNum" sz="quarter" idx="12"/>
          </p:nvPr>
        </p:nvSpPr>
        <p:spPr/>
        <p:txBody>
          <a:bodyPr/>
          <a:lstStyle/>
          <a:p>
            <a:fld id="{EE148BE8-9E75-414F-A482-815BCA8006D8}" type="slidenum">
              <a:rPr lang="x-none" smtClean="0"/>
              <a:t>8</a:t>
            </a:fld>
            <a:endParaRPr lang="x-none"/>
          </a:p>
        </p:txBody>
      </p:sp>
      <p:sp>
        <p:nvSpPr>
          <p:cNvPr id="3" name="Oval 2">
            <a:extLst>
              <a:ext uri="{FF2B5EF4-FFF2-40B4-BE49-F238E27FC236}">
                <a16:creationId xmlns:a16="http://schemas.microsoft.com/office/drawing/2014/main" xmlns="" id="{FB756BBD-2E45-D305-15BF-0C3D36EBF695}"/>
              </a:ext>
            </a:extLst>
          </p:cNvPr>
          <p:cNvSpPr/>
          <p:nvPr/>
        </p:nvSpPr>
        <p:spPr>
          <a:xfrm>
            <a:off x="3716762" y="878213"/>
            <a:ext cx="3373625" cy="3089650"/>
          </a:xfrm>
          <a:prstGeom prst="ellipse">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dirty="0">
                <a:solidFill>
                  <a:schemeClr val="tx1"/>
                </a:solidFill>
              </a:rPr>
              <a:t>Macroeconomic shocks</a:t>
            </a:r>
          </a:p>
          <a:p>
            <a:pPr marL="285750" indent="-285750">
              <a:buFont typeface="Arial" panose="020B0604020202020204" pitchFamily="34" charset="0"/>
              <a:buChar char="•"/>
            </a:pPr>
            <a:r>
              <a:rPr lang="en-US" sz="1400" dirty="0">
                <a:solidFill>
                  <a:schemeClr val="tx1"/>
                </a:solidFill>
              </a:rPr>
              <a:t>Growth</a:t>
            </a:r>
          </a:p>
          <a:p>
            <a:pPr marL="285750" indent="-285750">
              <a:buFont typeface="Arial" panose="020B0604020202020204" pitchFamily="34" charset="0"/>
              <a:buChar char="•"/>
            </a:pPr>
            <a:r>
              <a:rPr lang="en-US" sz="1400" dirty="0">
                <a:solidFill>
                  <a:schemeClr val="tx1"/>
                </a:solidFill>
              </a:rPr>
              <a:t>Exchange rates </a:t>
            </a:r>
          </a:p>
          <a:p>
            <a:pPr marL="285750" indent="-285750">
              <a:buFont typeface="Arial" panose="020B0604020202020204" pitchFamily="34" charset="0"/>
              <a:buChar char="•"/>
            </a:pPr>
            <a:r>
              <a:rPr lang="en-US" sz="1400" dirty="0">
                <a:solidFill>
                  <a:schemeClr val="tx1"/>
                </a:solidFill>
              </a:rPr>
              <a:t>Interest rates</a:t>
            </a:r>
          </a:p>
          <a:p>
            <a:pPr marL="285750" indent="-285750">
              <a:buFont typeface="Arial" panose="020B0604020202020204" pitchFamily="34" charset="0"/>
              <a:buChar char="•"/>
            </a:pPr>
            <a:r>
              <a:rPr lang="en-US" sz="1400" dirty="0">
                <a:solidFill>
                  <a:schemeClr val="tx1"/>
                </a:solidFill>
              </a:rPr>
              <a:t>Commodity prices</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p:txBody>
      </p:sp>
      <p:sp>
        <p:nvSpPr>
          <p:cNvPr id="8" name="Oval 7">
            <a:extLst>
              <a:ext uri="{FF2B5EF4-FFF2-40B4-BE49-F238E27FC236}">
                <a16:creationId xmlns:a16="http://schemas.microsoft.com/office/drawing/2014/main" xmlns="" id="{470D8D34-65D5-59C4-88CB-721BD6955C8A}"/>
              </a:ext>
            </a:extLst>
          </p:cNvPr>
          <p:cNvSpPr/>
          <p:nvPr/>
        </p:nvSpPr>
        <p:spPr>
          <a:xfrm>
            <a:off x="5428659" y="2821767"/>
            <a:ext cx="3323456" cy="3243942"/>
          </a:xfrm>
          <a:prstGeom prst="ellipse">
            <a:avLst/>
          </a:prstGeom>
          <a:solidFill>
            <a:schemeClr val="accent6">
              <a:lumMod val="20000"/>
              <a:lumOff val="80000"/>
            </a:schemeClr>
          </a:solid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b="1" dirty="0">
              <a:solidFill>
                <a:schemeClr val="tx1"/>
              </a:solidFill>
            </a:endParaRPr>
          </a:p>
          <a:p>
            <a:pPr algn="r"/>
            <a:endParaRPr lang="en-US" sz="1600" b="1" dirty="0">
              <a:solidFill>
                <a:schemeClr val="tx1"/>
              </a:solidFill>
            </a:endParaRPr>
          </a:p>
          <a:p>
            <a:pPr algn="r"/>
            <a:r>
              <a:rPr lang="en-US" sz="1600" b="1" dirty="0">
                <a:solidFill>
                  <a:schemeClr val="tx1"/>
                </a:solidFill>
              </a:rPr>
              <a:t>Tail-risk events</a:t>
            </a:r>
          </a:p>
          <a:p>
            <a:pPr algn="r">
              <a:buFont typeface="Arial" panose="020B0604020202020204" pitchFamily="34" charset="0"/>
              <a:buChar char="•"/>
            </a:pPr>
            <a:r>
              <a:rPr lang="en-US" sz="1400" dirty="0">
                <a:solidFill>
                  <a:schemeClr val="tx1"/>
                </a:solidFill>
              </a:rPr>
              <a:t>Pandemic</a:t>
            </a:r>
          </a:p>
          <a:p>
            <a:pPr algn="r">
              <a:buFont typeface="Arial" panose="020B0604020202020204" pitchFamily="34" charset="0"/>
              <a:buChar char="•"/>
            </a:pPr>
            <a:r>
              <a:rPr lang="en-US" sz="1400" dirty="0">
                <a:solidFill>
                  <a:schemeClr val="tx1"/>
                </a:solidFill>
              </a:rPr>
              <a:t>Nature &amp; </a:t>
            </a:r>
          </a:p>
          <a:p>
            <a:pPr algn="r"/>
            <a:r>
              <a:rPr lang="en-US" sz="1400" dirty="0">
                <a:solidFill>
                  <a:schemeClr val="tx1"/>
                </a:solidFill>
              </a:rPr>
              <a:t>climate disasters </a:t>
            </a:r>
          </a:p>
          <a:p>
            <a:pPr algn="r">
              <a:buFont typeface="Arial" panose="020B0604020202020204" pitchFamily="34" charset="0"/>
              <a:buChar char="•"/>
            </a:pPr>
            <a:r>
              <a:rPr lang="en-US" sz="1400" dirty="0">
                <a:solidFill>
                  <a:schemeClr val="tx1"/>
                </a:solidFill>
              </a:rPr>
              <a:t>Societal &amp; </a:t>
            </a:r>
          </a:p>
          <a:p>
            <a:pPr marL="91440" algn="r"/>
            <a:r>
              <a:rPr lang="en-US" sz="1400" dirty="0">
                <a:solidFill>
                  <a:schemeClr val="tx1"/>
                </a:solidFill>
              </a:rPr>
              <a:t>Conflicts</a:t>
            </a:r>
          </a:p>
          <a:p>
            <a:pPr algn="r">
              <a:buFont typeface="Arial" panose="020B0604020202020204" pitchFamily="34" charset="0"/>
              <a:buChar char="•"/>
            </a:pPr>
            <a:r>
              <a:rPr lang="en-US" sz="1400" dirty="0">
                <a:solidFill>
                  <a:schemeClr val="tx1"/>
                </a:solidFill>
              </a:rPr>
              <a:t>Technological</a:t>
            </a:r>
          </a:p>
          <a:p>
            <a:pPr marL="285750" indent="-285750" algn="r">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p:txBody>
      </p:sp>
      <p:sp>
        <p:nvSpPr>
          <p:cNvPr id="10" name="Oval 9">
            <a:extLst>
              <a:ext uri="{FF2B5EF4-FFF2-40B4-BE49-F238E27FC236}">
                <a16:creationId xmlns:a16="http://schemas.microsoft.com/office/drawing/2014/main" xmlns="" id="{C40668F3-75BE-7694-5CEB-47CD855E8D86}"/>
              </a:ext>
            </a:extLst>
          </p:cNvPr>
          <p:cNvSpPr/>
          <p:nvPr/>
        </p:nvSpPr>
        <p:spPr>
          <a:xfrm>
            <a:off x="2219738" y="2908872"/>
            <a:ext cx="3373625" cy="3089650"/>
          </a:xfrm>
          <a:prstGeom prst="ellipse">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600" b="1" dirty="0">
              <a:solidFill>
                <a:schemeClr val="tx1"/>
              </a:solidFill>
            </a:endParaRPr>
          </a:p>
          <a:p>
            <a:endParaRPr lang="en-US" sz="1600" b="1" dirty="0">
              <a:solidFill>
                <a:schemeClr val="tx1"/>
              </a:solidFill>
            </a:endParaRPr>
          </a:p>
          <a:p>
            <a:endParaRPr lang="en-US" sz="1600" b="1" dirty="0">
              <a:solidFill>
                <a:schemeClr val="tx1"/>
              </a:solidFill>
            </a:endParaRPr>
          </a:p>
          <a:p>
            <a:r>
              <a:rPr lang="en-US" sz="1600" b="1" dirty="0">
                <a:solidFill>
                  <a:schemeClr val="tx1"/>
                </a:solidFill>
              </a:rPr>
              <a:t>Contingent</a:t>
            </a:r>
          </a:p>
          <a:p>
            <a:r>
              <a:rPr lang="en-US" sz="1600" b="1" dirty="0">
                <a:solidFill>
                  <a:schemeClr val="tx1"/>
                </a:solidFill>
              </a:rPr>
              <a:t>Liabilities</a:t>
            </a:r>
          </a:p>
          <a:p>
            <a:pPr marL="285750" indent="-285750">
              <a:buFont typeface="Arial" panose="020B0604020202020204" pitchFamily="34" charset="0"/>
              <a:buChar char="•"/>
            </a:pPr>
            <a:r>
              <a:rPr lang="en-US" sz="1400" dirty="0">
                <a:solidFill>
                  <a:schemeClr val="tx1"/>
                </a:solidFill>
              </a:rPr>
              <a:t>Explicit/implicit</a:t>
            </a:r>
          </a:p>
          <a:p>
            <a:pPr marL="285750" indent="-285750">
              <a:buFont typeface="Arial" panose="020B0604020202020204" pitchFamily="34" charset="0"/>
              <a:buChar char="•"/>
            </a:pPr>
            <a:r>
              <a:rPr lang="en-US" sz="1400" dirty="0">
                <a:solidFill>
                  <a:schemeClr val="tx1"/>
                </a:solidFill>
              </a:rPr>
              <a:t>Guarantees </a:t>
            </a:r>
          </a:p>
          <a:p>
            <a:pPr marL="285750" indent="-285750">
              <a:buFont typeface="Arial" panose="020B0604020202020204" pitchFamily="34" charset="0"/>
              <a:buChar char="•"/>
            </a:pPr>
            <a:r>
              <a:rPr lang="en-US" sz="1400" dirty="0">
                <a:solidFill>
                  <a:schemeClr val="tx1"/>
                </a:solidFill>
              </a:rPr>
              <a:t>SOEs &amp; PPPs</a:t>
            </a:r>
          </a:p>
          <a:p>
            <a:pPr marL="285750" indent="-285750">
              <a:buFont typeface="Arial" panose="020B0604020202020204" pitchFamily="34" charset="0"/>
              <a:buChar char="•"/>
            </a:pPr>
            <a:r>
              <a:rPr lang="en-US" sz="1400" dirty="0">
                <a:solidFill>
                  <a:schemeClr val="tx1"/>
                </a:solidFill>
              </a:rPr>
              <a:t>Legal claims</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p:txBody>
      </p:sp>
      <p:sp>
        <p:nvSpPr>
          <p:cNvPr id="12" name="Oval 11">
            <a:extLst>
              <a:ext uri="{FF2B5EF4-FFF2-40B4-BE49-F238E27FC236}">
                <a16:creationId xmlns:a16="http://schemas.microsoft.com/office/drawing/2014/main" xmlns="" id="{226B7056-69D1-DCEB-E9C5-6F9981DDC9FB}"/>
              </a:ext>
            </a:extLst>
          </p:cNvPr>
          <p:cNvSpPr/>
          <p:nvPr/>
        </p:nvSpPr>
        <p:spPr>
          <a:xfrm>
            <a:off x="4198766" y="2622492"/>
            <a:ext cx="2584733" cy="2347567"/>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lnSpc>
                <a:spcPct val="90000"/>
              </a:lnSpc>
              <a:spcBef>
                <a:spcPct val="0"/>
              </a:spcBef>
              <a:spcAft>
                <a:spcPts val="600"/>
              </a:spcAft>
            </a:pPr>
            <a:r>
              <a:rPr lang="en-US" sz="2400" b="1" dirty="0">
                <a:solidFill>
                  <a:srgbClr val="FFFFFF"/>
                </a:solidFill>
                <a:latin typeface="Aharoni" panose="02010803020104030203" pitchFamily="2" charset="-79"/>
                <a:ea typeface="+mj-ea"/>
                <a:cs typeface="Aharoni" panose="02010803020104030203" pitchFamily="2" charset="-79"/>
              </a:rPr>
              <a:t>Fiscal Risks</a:t>
            </a:r>
            <a:endParaRPr lang="en-US" sz="2400" b="1" kern="1200" dirty="0">
              <a:solidFill>
                <a:srgbClr val="FFFFFF"/>
              </a:solidFill>
              <a:latin typeface="Aharoni" panose="02010803020104030203" pitchFamily="2" charset="-79"/>
              <a:ea typeface="+mj-ea"/>
              <a:cs typeface="Aharoni" panose="02010803020104030203" pitchFamily="2" charset="-79"/>
            </a:endParaRPr>
          </a:p>
        </p:txBody>
      </p:sp>
    </p:spTree>
    <p:extLst>
      <p:ext uri="{BB962C8B-B14F-4D97-AF65-F5344CB8AC3E}">
        <p14:creationId xmlns:p14="http://schemas.microsoft.com/office/powerpoint/2010/main" val="620570585"/>
      </p:ext>
    </p:extLst>
  </p:cSld>
  <p:clrMapOvr>
    <a:masterClrMapping/>
  </p:clrMapOvr>
  <mc:AlternateContent xmlns:mc="http://schemas.openxmlformats.org/markup-compatibility/2006" xmlns:p14="http://schemas.microsoft.com/office/powerpoint/2010/main">
    <mc:Choice Requires="p14">
      <p:transition spd="slow" p14:dur="2000">
        <p14:prism dir="u" isContent="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77DFB563-48A4-46DB-0234-5606AA7E4B3E}"/>
              </a:ext>
            </a:extLst>
          </p:cNvPr>
          <p:cNvSpPr txBox="1"/>
          <p:nvPr/>
        </p:nvSpPr>
        <p:spPr>
          <a:xfrm>
            <a:off x="2090058" y="2678018"/>
            <a:ext cx="7673007" cy="1019338"/>
          </a:xfrm>
          <a:prstGeom prst="rect">
            <a:avLst/>
          </a:prstGeom>
        </p:spPr>
        <p:txBody>
          <a:bodyPr vert="horz" lIns="91440" tIns="45720" rIns="91440" bIns="45720" rtlCol="0" anchor="b">
            <a:normAutofit fontScale="92500"/>
          </a:bodyPr>
          <a:lstStyle/>
          <a:p>
            <a:pPr algn="r">
              <a:lnSpc>
                <a:spcPct val="90000"/>
              </a:lnSpc>
              <a:spcBef>
                <a:spcPct val="0"/>
              </a:spcBef>
              <a:spcAft>
                <a:spcPts val="600"/>
              </a:spcAft>
            </a:pPr>
            <a:r>
              <a:rPr lang="en-US" sz="4000" dirty="0">
                <a:solidFill>
                  <a:schemeClr val="accent1"/>
                </a:solidFill>
                <a:latin typeface="Amasis MT Pro Black" panose="02040A04050005020304" pitchFamily="18" charset="0"/>
              </a:rPr>
              <a:t>What is Contingent Liabilities ?</a:t>
            </a:r>
            <a:endParaRPr lang="en-US" sz="4000" b="1" kern="1200" dirty="0">
              <a:solidFill>
                <a:schemeClr val="accent1"/>
              </a:solidFill>
              <a:latin typeface="Amasis MT Pro Black" panose="02040A04050005020304" pitchFamily="18" charset="0"/>
              <a:ea typeface="+mj-ea"/>
              <a:cs typeface="+mj-cs"/>
            </a:endParaRPr>
          </a:p>
        </p:txBody>
      </p:sp>
      <p:sp>
        <p:nvSpPr>
          <p:cNvPr id="4" name="Slide Number Placeholder 3">
            <a:extLst>
              <a:ext uri="{FF2B5EF4-FFF2-40B4-BE49-F238E27FC236}">
                <a16:creationId xmlns:a16="http://schemas.microsoft.com/office/drawing/2014/main" xmlns="" id="{3549A16C-E4E0-45F8-612A-6385611DAD97}"/>
              </a:ext>
            </a:extLst>
          </p:cNvPr>
          <p:cNvSpPr>
            <a:spLocks noGrp="1"/>
          </p:cNvSpPr>
          <p:nvPr>
            <p:ph type="sldNum" sz="quarter" idx="12"/>
          </p:nvPr>
        </p:nvSpPr>
        <p:spPr/>
        <p:txBody>
          <a:bodyPr/>
          <a:lstStyle/>
          <a:p>
            <a:fld id="{EE148BE8-9E75-414F-A482-815BCA8006D8}" type="slidenum">
              <a:rPr lang="x-none" smtClean="0"/>
              <a:t>9</a:t>
            </a:fld>
            <a:endParaRPr lang="x-none"/>
          </a:p>
        </p:txBody>
      </p:sp>
      <p:sp>
        <p:nvSpPr>
          <p:cNvPr id="5" name="TextBox 4">
            <a:extLst>
              <a:ext uri="{FF2B5EF4-FFF2-40B4-BE49-F238E27FC236}">
                <a16:creationId xmlns:a16="http://schemas.microsoft.com/office/drawing/2014/main" xmlns="" id="{9E6506EF-AEE6-D5A7-A4A3-5030000A1D3A}"/>
              </a:ext>
            </a:extLst>
          </p:cNvPr>
          <p:cNvSpPr txBox="1"/>
          <p:nvPr/>
        </p:nvSpPr>
        <p:spPr>
          <a:xfrm>
            <a:off x="1033669" y="5058164"/>
            <a:ext cx="10819454" cy="369332"/>
          </a:xfrm>
          <a:prstGeom prst="rect">
            <a:avLst/>
          </a:prstGeom>
          <a:noFill/>
        </p:spPr>
        <p:txBody>
          <a:bodyPr wrap="square">
            <a:spAutoFit/>
          </a:bodyPr>
          <a:lstStyle/>
          <a:p>
            <a:r>
              <a:rPr lang="en-US" dirty="0"/>
              <a:t>Contingent liabilities are obligations that do not arise unless a particular, discrete event(s) occur(s) in the future.</a:t>
            </a:r>
          </a:p>
        </p:txBody>
      </p:sp>
    </p:spTree>
    <p:extLst>
      <p:ext uri="{BB962C8B-B14F-4D97-AF65-F5344CB8AC3E}">
        <p14:creationId xmlns:p14="http://schemas.microsoft.com/office/powerpoint/2010/main" val="4207770995"/>
      </p:ext>
    </p:extLst>
  </p:cSld>
  <p:clrMapOvr>
    <a:masterClrMapping/>
  </p:clrMapOvr>
  <mc:AlternateContent xmlns:mc="http://schemas.openxmlformats.org/markup-compatibility/2006" xmlns:p14="http://schemas.microsoft.com/office/powerpoint/2010/main">
    <mc:Choice Requires="p14">
      <p:transition spd="slow" p14:dur="2000">
        <p14:prism dir="u" isContent="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626F958A-9151-C47B-B1AE-DCBB1EC40564}"/>
              </a:ext>
            </a:extLst>
          </p:cNvPr>
          <p:cNvSpPr txBox="1"/>
          <p:nvPr/>
        </p:nvSpPr>
        <p:spPr>
          <a:xfrm>
            <a:off x="3116368" y="0"/>
            <a:ext cx="4382814" cy="664139"/>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3200" b="1" dirty="0">
                <a:solidFill>
                  <a:srgbClr val="FFFFFF"/>
                </a:solidFill>
                <a:latin typeface="+mj-lt"/>
                <a:ea typeface="+mj-ea"/>
                <a:cs typeface="+mj-cs"/>
              </a:rPr>
              <a:t>Contingent Liabilities</a:t>
            </a:r>
          </a:p>
        </p:txBody>
      </p:sp>
      <p:sp>
        <p:nvSpPr>
          <p:cNvPr id="8" name="TextBox 7">
            <a:extLst>
              <a:ext uri="{FF2B5EF4-FFF2-40B4-BE49-F238E27FC236}">
                <a16:creationId xmlns:a16="http://schemas.microsoft.com/office/drawing/2014/main" xmlns="" id="{B8B1F7B8-B603-CDED-6DED-347724692651}"/>
              </a:ext>
            </a:extLst>
          </p:cNvPr>
          <p:cNvSpPr txBox="1"/>
          <p:nvPr/>
        </p:nvSpPr>
        <p:spPr>
          <a:xfrm>
            <a:off x="90872" y="851634"/>
            <a:ext cx="12273405" cy="867930"/>
          </a:xfrm>
          <a:prstGeom prst="rect">
            <a:avLst/>
          </a:prstGeom>
          <a:noFill/>
        </p:spPr>
        <p:txBody>
          <a:bodyPr wrap="square">
            <a:spAutoFit/>
          </a:bodyPr>
          <a:lstStyle/>
          <a:p>
            <a:pPr lvl="0" algn="just">
              <a:lnSpc>
                <a:spcPct val="90000"/>
              </a:lnSpc>
              <a:spcBef>
                <a:spcPts val="1000"/>
              </a:spcBef>
              <a:buClr>
                <a:prstClr val="black">
                  <a:lumMod val="75000"/>
                  <a:lumOff val="25000"/>
                </a:prstClr>
              </a:buClr>
              <a:buSzPct val="120000"/>
            </a:pPr>
            <a:r>
              <a:rPr lang="en-US" dirty="0">
                <a:solidFill>
                  <a:prstClr val="black"/>
                </a:solidFill>
                <a:latin typeface="Calibri" pitchFamily="34" charset="0"/>
                <a:cs typeface="Calibri" pitchFamily="34" charset="0"/>
              </a:rPr>
              <a:t>Debt managers and fiscal risks mangers are concerned about risks from contingent liabilities - explicit, as well as implicit contingent liabilities from debt of state-owned enterprises and subnational governments, as well as financial sector risks and natural disaster</a:t>
            </a:r>
            <a:r>
              <a:rPr lang="en-US" sz="2000" dirty="0">
                <a:solidFill>
                  <a:prstClr val="black"/>
                </a:solidFill>
                <a:latin typeface="Calibri" pitchFamily="34" charset="0"/>
                <a:cs typeface="Calibri" pitchFamily="34" charset="0"/>
              </a:rPr>
              <a:t>.</a:t>
            </a:r>
          </a:p>
        </p:txBody>
      </p:sp>
      <p:sp>
        <p:nvSpPr>
          <p:cNvPr id="13" name="Oval 12">
            <a:extLst>
              <a:ext uri="{FF2B5EF4-FFF2-40B4-BE49-F238E27FC236}">
                <a16:creationId xmlns:a16="http://schemas.microsoft.com/office/drawing/2014/main" xmlns="" id="{E40C4984-6FDE-C0C7-3017-30CD9017C36A}"/>
              </a:ext>
            </a:extLst>
          </p:cNvPr>
          <p:cNvSpPr/>
          <p:nvPr/>
        </p:nvSpPr>
        <p:spPr>
          <a:xfrm>
            <a:off x="1333688" y="1484725"/>
            <a:ext cx="3565359" cy="824680"/>
          </a:xfrm>
          <a:prstGeom prst="ellipse">
            <a:avLst/>
          </a:prstGeom>
          <a:solidFill>
            <a:schemeClr val="accent1">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Explicit </a:t>
            </a:r>
            <a:br>
              <a:rPr lang="en-US" sz="2000" b="1" dirty="0">
                <a:solidFill>
                  <a:schemeClr val="tx1"/>
                </a:solidFill>
              </a:rPr>
            </a:br>
            <a:r>
              <a:rPr lang="en-US" sz="2000" b="1" dirty="0">
                <a:solidFill>
                  <a:schemeClr val="tx1"/>
                </a:solidFill>
              </a:rPr>
              <a:t>Contingent Liabilities</a:t>
            </a:r>
          </a:p>
        </p:txBody>
      </p:sp>
      <p:sp>
        <p:nvSpPr>
          <p:cNvPr id="14" name="Oval 13">
            <a:extLst>
              <a:ext uri="{FF2B5EF4-FFF2-40B4-BE49-F238E27FC236}">
                <a16:creationId xmlns:a16="http://schemas.microsoft.com/office/drawing/2014/main" xmlns="" id="{5230AF74-E966-1D5E-F3DB-B80E2EDAFB7B}"/>
              </a:ext>
            </a:extLst>
          </p:cNvPr>
          <p:cNvSpPr/>
          <p:nvPr/>
        </p:nvSpPr>
        <p:spPr>
          <a:xfrm>
            <a:off x="7229016" y="1445445"/>
            <a:ext cx="3525693" cy="903239"/>
          </a:xfrm>
          <a:prstGeom prst="ellipse">
            <a:avLst/>
          </a:prstGeom>
          <a:solidFill>
            <a:schemeClr val="accent1">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Implicit </a:t>
            </a:r>
            <a:br>
              <a:rPr lang="en-US" sz="2000" b="1" dirty="0">
                <a:solidFill>
                  <a:schemeClr val="tx1"/>
                </a:solidFill>
              </a:rPr>
            </a:br>
            <a:r>
              <a:rPr lang="en-US" sz="2000" b="1" dirty="0">
                <a:solidFill>
                  <a:schemeClr val="tx1"/>
                </a:solidFill>
              </a:rPr>
              <a:t>Contingent Liabilities</a:t>
            </a:r>
          </a:p>
        </p:txBody>
      </p:sp>
      <p:sp>
        <p:nvSpPr>
          <p:cNvPr id="17" name="Rectangle 16">
            <a:extLst>
              <a:ext uri="{FF2B5EF4-FFF2-40B4-BE49-F238E27FC236}">
                <a16:creationId xmlns:a16="http://schemas.microsoft.com/office/drawing/2014/main" xmlns="" id="{5BB34A09-86FC-437C-C9C0-25FB9949FE0E}"/>
              </a:ext>
            </a:extLst>
          </p:cNvPr>
          <p:cNvSpPr/>
          <p:nvPr/>
        </p:nvSpPr>
        <p:spPr>
          <a:xfrm>
            <a:off x="1098061" y="2303490"/>
            <a:ext cx="4209714" cy="1925866"/>
          </a:xfrm>
          <a:prstGeom prst="rect">
            <a:avLst/>
          </a:prstGeom>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rtlCol="0" anchor="ctr"/>
          <a:lstStyle/>
          <a:p>
            <a:pPr lvl="0">
              <a:lnSpc>
                <a:spcPct val="90000"/>
              </a:lnSpc>
              <a:spcBef>
                <a:spcPts val="1000"/>
              </a:spcBef>
              <a:buClr>
                <a:prstClr val="black">
                  <a:lumMod val="75000"/>
                  <a:lumOff val="25000"/>
                </a:prstClr>
              </a:buClr>
              <a:buSzPct val="120000"/>
            </a:pPr>
            <a:r>
              <a:rPr lang="en-US" sz="2000" b="1" dirty="0">
                <a:solidFill>
                  <a:schemeClr val="tx1"/>
                </a:solidFill>
                <a:latin typeface="Calibri" pitchFamily="34" charset="0"/>
                <a:cs typeface="Calibri" pitchFamily="34" charset="0"/>
              </a:rPr>
              <a:t>Legal or contractual financial arrangements that give rise to  conditional requirements to make payments of economic value. The requirements become effective if one or more stipulated conditions arise.</a:t>
            </a:r>
          </a:p>
        </p:txBody>
      </p:sp>
      <p:sp>
        <p:nvSpPr>
          <p:cNvPr id="18" name="Rectangle 17">
            <a:extLst>
              <a:ext uri="{FF2B5EF4-FFF2-40B4-BE49-F238E27FC236}">
                <a16:creationId xmlns:a16="http://schemas.microsoft.com/office/drawing/2014/main" xmlns="" id="{631EC7CC-F7EB-4A34-7746-2FA48B768A7A}"/>
              </a:ext>
            </a:extLst>
          </p:cNvPr>
          <p:cNvSpPr/>
          <p:nvPr/>
        </p:nvSpPr>
        <p:spPr>
          <a:xfrm>
            <a:off x="6884227" y="2289934"/>
            <a:ext cx="4526939" cy="1858316"/>
          </a:xfrm>
          <a:prstGeom prst="rect">
            <a:avLst/>
          </a:prstGeom>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rtlCol="0" anchor="ctr"/>
          <a:lstStyle/>
          <a:p>
            <a:pPr lvl="0">
              <a:lnSpc>
                <a:spcPct val="90000"/>
              </a:lnSpc>
              <a:spcBef>
                <a:spcPts val="1000"/>
              </a:spcBef>
              <a:buClr>
                <a:prstClr val="black">
                  <a:lumMod val="75000"/>
                  <a:lumOff val="25000"/>
                </a:prstClr>
              </a:buClr>
              <a:buSzPct val="120000"/>
            </a:pPr>
            <a:r>
              <a:rPr lang="en-US" sz="2000" b="1" dirty="0">
                <a:solidFill>
                  <a:schemeClr val="tx1"/>
                </a:solidFill>
                <a:latin typeface="Calibri" pitchFamily="34" charset="0"/>
                <a:cs typeface="Calibri" pitchFamily="34" charset="0"/>
              </a:rPr>
              <a:t>Do not arise from a legal or contractual source but are recognized after a condition or event is realized.</a:t>
            </a:r>
          </a:p>
        </p:txBody>
      </p:sp>
      <p:sp>
        <p:nvSpPr>
          <p:cNvPr id="44" name="TextBox 43">
            <a:extLst>
              <a:ext uri="{FF2B5EF4-FFF2-40B4-BE49-F238E27FC236}">
                <a16:creationId xmlns:a16="http://schemas.microsoft.com/office/drawing/2014/main" xmlns="" id="{A26FB902-9611-B446-BD84-2EC0D0E67465}"/>
              </a:ext>
            </a:extLst>
          </p:cNvPr>
          <p:cNvSpPr txBox="1"/>
          <p:nvPr/>
        </p:nvSpPr>
        <p:spPr>
          <a:xfrm>
            <a:off x="1136822" y="4241931"/>
            <a:ext cx="4454047" cy="1726627"/>
          </a:xfrm>
          <a:prstGeom prst="rect">
            <a:avLst/>
          </a:prstGeom>
          <a:noFill/>
        </p:spPr>
        <p:txBody>
          <a:bodyPr wrap="square">
            <a:spAutoFit/>
          </a:bodyPr>
          <a:lstStyle/>
          <a:p>
            <a:pPr marL="285750" lvl="0" indent="-285750" defTabSz="889000">
              <a:lnSpc>
                <a:spcPct val="90000"/>
              </a:lnSpc>
              <a:spcBef>
                <a:spcPct val="0"/>
              </a:spcBef>
              <a:spcAft>
                <a:spcPct val="35000"/>
              </a:spcAft>
              <a:buFont typeface="Wingdings" panose="05000000000000000000" pitchFamily="2" charset="2"/>
              <a:buChar char="ü"/>
            </a:pPr>
            <a:r>
              <a:rPr lang="en-US" sz="1800" b="1" kern="1200" dirty="0">
                <a:solidFill>
                  <a:schemeClr val="accent2">
                    <a:lumMod val="75000"/>
                  </a:schemeClr>
                </a:solidFill>
              </a:rPr>
              <a:t>Guarantee on PPP</a:t>
            </a:r>
          </a:p>
          <a:p>
            <a:pPr marL="285750" indent="-285750" defTabSz="889000">
              <a:lnSpc>
                <a:spcPct val="90000"/>
              </a:lnSpc>
              <a:spcBef>
                <a:spcPct val="0"/>
              </a:spcBef>
              <a:spcAft>
                <a:spcPct val="35000"/>
              </a:spcAft>
              <a:buFont typeface="Wingdings" panose="05000000000000000000" pitchFamily="2" charset="2"/>
              <a:buChar char="ü"/>
            </a:pPr>
            <a:r>
              <a:rPr lang="en-US" sz="1800" b="1" kern="1200" dirty="0">
                <a:solidFill>
                  <a:schemeClr val="accent2">
                    <a:lumMod val="75000"/>
                  </a:schemeClr>
                </a:solidFill>
              </a:rPr>
              <a:t>Guarantee on sub-national or SOE’s Loans</a:t>
            </a:r>
          </a:p>
          <a:p>
            <a:pPr marL="285750" indent="-285750" defTabSz="889000">
              <a:lnSpc>
                <a:spcPct val="90000"/>
              </a:lnSpc>
              <a:spcBef>
                <a:spcPct val="0"/>
              </a:spcBef>
              <a:spcAft>
                <a:spcPct val="35000"/>
              </a:spcAft>
              <a:buFont typeface="Wingdings" panose="05000000000000000000" pitchFamily="2" charset="2"/>
              <a:buChar char="ü"/>
            </a:pPr>
            <a:r>
              <a:rPr lang="en-US" sz="1800" b="1" kern="1200" dirty="0">
                <a:solidFill>
                  <a:schemeClr val="accent2">
                    <a:lumMod val="75000"/>
                  </a:schemeClr>
                </a:solidFill>
              </a:rPr>
              <a:t>Guarantee on Insurance Programme</a:t>
            </a:r>
          </a:p>
          <a:p>
            <a:pPr marL="285750" indent="-285750" defTabSz="889000">
              <a:lnSpc>
                <a:spcPct val="90000"/>
              </a:lnSpc>
              <a:spcBef>
                <a:spcPct val="0"/>
              </a:spcBef>
              <a:spcAft>
                <a:spcPct val="35000"/>
              </a:spcAft>
              <a:buFont typeface="Wingdings" panose="05000000000000000000" pitchFamily="2" charset="2"/>
              <a:buChar char="ü"/>
            </a:pPr>
            <a:r>
              <a:rPr lang="en-US" sz="1800" b="1" kern="1200" dirty="0">
                <a:solidFill>
                  <a:schemeClr val="accent2">
                    <a:lumMod val="75000"/>
                  </a:schemeClr>
                </a:solidFill>
              </a:rPr>
              <a:t>Settlement of Investment  disputes</a:t>
            </a:r>
          </a:p>
          <a:p>
            <a:pPr marL="285750" indent="-285750" defTabSz="889000">
              <a:lnSpc>
                <a:spcPct val="90000"/>
              </a:lnSpc>
              <a:spcBef>
                <a:spcPct val="0"/>
              </a:spcBef>
              <a:spcAft>
                <a:spcPct val="35000"/>
              </a:spcAft>
              <a:buFont typeface="Wingdings" panose="05000000000000000000" pitchFamily="2" charset="2"/>
              <a:buChar char="ü"/>
            </a:pPr>
            <a:r>
              <a:rPr lang="en-US" sz="1800" b="1" kern="1200" dirty="0">
                <a:solidFill>
                  <a:schemeClr val="accent2">
                    <a:lumMod val="75000"/>
                  </a:schemeClr>
                </a:solidFill>
              </a:rPr>
              <a:t>Projected Shortfalls in Pension Schemes</a:t>
            </a:r>
            <a:endParaRPr lang="en-US" sz="1800" kern="1200" dirty="0">
              <a:solidFill>
                <a:schemeClr val="accent2">
                  <a:lumMod val="75000"/>
                </a:schemeClr>
              </a:solidFill>
            </a:endParaRPr>
          </a:p>
        </p:txBody>
      </p:sp>
      <p:sp>
        <p:nvSpPr>
          <p:cNvPr id="46" name="TextBox 45">
            <a:extLst>
              <a:ext uri="{FF2B5EF4-FFF2-40B4-BE49-F238E27FC236}">
                <a16:creationId xmlns:a16="http://schemas.microsoft.com/office/drawing/2014/main" xmlns="" id="{DD97FB22-9BB1-572A-E651-962313C48F6D}"/>
              </a:ext>
            </a:extLst>
          </p:cNvPr>
          <p:cNvSpPr txBox="1"/>
          <p:nvPr/>
        </p:nvSpPr>
        <p:spPr>
          <a:xfrm>
            <a:off x="6786631" y="4176444"/>
            <a:ext cx="5117232" cy="2225225"/>
          </a:xfrm>
          <a:prstGeom prst="rect">
            <a:avLst/>
          </a:prstGeom>
          <a:noFill/>
        </p:spPr>
        <p:txBody>
          <a:bodyPr wrap="square">
            <a:spAutoFit/>
          </a:bodyPr>
          <a:lstStyle/>
          <a:p>
            <a:pPr marL="285750" lvl="0" indent="-285750" defTabSz="889000">
              <a:lnSpc>
                <a:spcPct val="90000"/>
              </a:lnSpc>
              <a:spcBef>
                <a:spcPct val="0"/>
              </a:spcBef>
              <a:spcAft>
                <a:spcPct val="35000"/>
              </a:spcAft>
              <a:buFont typeface="Wingdings" panose="05000000000000000000" pitchFamily="2" charset="2"/>
              <a:buChar char="ü"/>
            </a:pPr>
            <a:r>
              <a:rPr lang="en-US" sz="1800" b="1" kern="1200" dirty="0">
                <a:solidFill>
                  <a:schemeClr val="accent2">
                    <a:lumMod val="75000"/>
                  </a:schemeClr>
                </a:solidFill>
              </a:rPr>
              <a:t>Bailout of Sub-national entities, SOE’s losses and arears</a:t>
            </a:r>
          </a:p>
          <a:p>
            <a:pPr marL="285750" indent="-285750" defTabSz="889000">
              <a:lnSpc>
                <a:spcPct val="90000"/>
              </a:lnSpc>
              <a:spcBef>
                <a:spcPct val="0"/>
              </a:spcBef>
              <a:spcAft>
                <a:spcPct val="35000"/>
              </a:spcAft>
              <a:buFont typeface="Wingdings" panose="05000000000000000000" pitchFamily="2" charset="2"/>
              <a:buChar char="ü"/>
            </a:pPr>
            <a:r>
              <a:rPr lang="en-US" sz="1800" b="1" kern="1200" dirty="0">
                <a:solidFill>
                  <a:schemeClr val="accent2">
                    <a:lumMod val="75000"/>
                  </a:schemeClr>
                </a:solidFill>
              </a:rPr>
              <a:t>Bail out of Banks &amp; microfinance institutions</a:t>
            </a:r>
          </a:p>
          <a:p>
            <a:pPr marL="285750" indent="-285750" defTabSz="889000">
              <a:lnSpc>
                <a:spcPct val="90000"/>
              </a:lnSpc>
              <a:spcBef>
                <a:spcPct val="0"/>
              </a:spcBef>
              <a:spcAft>
                <a:spcPct val="35000"/>
              </a:spcAft>
              <a:buFont typeface="Wingdings" panose="05000000000000000000" pitchFamily="2" charset="2"/>
              <a:buChar char="ü"/>
            </a:pPr>
            <a:r>
              <a:rPr lang="en-US" sz="1800" b="1" kern="1200" dirty="0">
                <a:solidFill>
                  <a:schemeClr val="accent2">
                    <a:lumMod val="75000"/>
                  </a:schemeClr>
                </a:solidFill>
              </a:rPr>
              <a:t>Bailout of private enterprises (Too big to fail)</a:t>
            </a:r>
          </a:p>
          <a:p>
            <a:pPr marL="285750" indent="-285750" defTabSz="889000">
              <a:lnSpc>
                <a:spcPct val="90000"/>
              </a:lnSpc>
              <a:spcBef>
                <a:spcPct val="0"/>
              </a:spcBef>
              <a:spcAft>
                <a:spcPct val="35000"/>
              </a:spcAft>
              <a:buFont typeface="Wingdings" panose="05000000000000000000" pitchFamily="2" charset="2"/>
              <a:buChar char="ü"/>
            </a:pPr>
            <a:r>
              <a:rPr lang="en-US" sz="1800" b="1" kern="1200" dirty="0">
                <a:solidFill>
                  <a:schemeClr val="accent2">
                    <a:lumMod val="75000"/>
                  </a:schemeClr>
                </a:solidFill>
              </a:rPr>
              <a:t>Settlement of Investment  disputes</a:t>
            </a:r>
          </a:p>
          <a:p>
            <a:pPr marL="285750" indent="-285750" defTabSz="889000">
              <a:lnSpc>
                <a:spcPct val="90000"/>
              </a:lnSpc>
              <a:spcBef>
                <a:spcPct val="0"/>
              </a:spcBef>
              <a:spcAft>
                <a:spcPct val="35000"/>
              </a:spcAft>
              <a:buFont typeface="Wingdings" panose="05000000000000000000" pitchFamily="2" charset="2"/>
              <a:buChar char="ü"/>
            </a:pPr>
            <a:r>
              <a:rPr lang="en-US" sz="1800" b="1" kern="1200" dirty="0">
                <a:solidFill>
                  <a:schemeClr val="accent2">
                    <a:lumMod val="75000"/>
                  </a:schemeClr>
                </a:solidFill>
              </a:rPr>
              <a:t>Cost of recovery from Natural Disasters, Pandemic </a:t>
            </a:r>
            <a:r>
              <a:rPr lang="en-US" sz="1800" b="1" kern="1200" dirty="0" err="1">
                <a:solidFill>
                  <a:schemeClr val="accent2">
                    <a:lumMod val="75000"/>
                  </a:schemeClr>
                </a:solidFill>
              </a:rPr>
              <a:t>etc</a:t>
            </a:r>
            <a:endParaRPr lang="en-US" sz="1800" kern="1200" dirty="0">
              <a:solidFill>
                <a:schemeClr val="accent2">
                  <a:lumMod val="75000"/>
                </a:schemeClr>
              </a:solidFill>
            </a:endParaRPr>
          </a:p>
        </p:txBody>
      </p:sp>
      <p:sp>
        <p:nvSpPr>
          <p:cNvPr id="4" name="Slide Number Placeholder 3">
            <a:extLst>
              <a:ext uri="{FF2B5EF4-FFF2-40B4-BE49-F238E27FC236}">
                <a16:creationId xmlns:a16="http://schemas.microsoft.com/office/drawing/2014/main" xmlns="" id="{B55AD7CB-A9F3-FB73-FF55-970068EEF589}"/>
              </a:ext>
            </a:extLst>
          </p:cNvPr>
          <p:cNvSpPr>
            <a:spLocks noGrp="1"/>
          </p:cNvSpPr>
          <p:nvPr>
            <p:ph type="sldNum" sz="quarter" idx="12"/>
          </p:nvPr>
        </p:nvSpPr>
        <p:spPr/>
        <p:txBody>
          <a:bodyPr/>
          <a:lstStyle/>
          <a:p>
            <a:fld id="{EE148BE8-9E75-414F-A482-815BCA8006D8}" type="slidenum">
              <a:rPr lang="x-none" smtClean="0"/>
              <a:t>10</a:t>
            </a:fld>
            <a:endParaRPr lang="x-none"/>
          </a:p>
        </p:txBody>
      </p:sp>
      <p:sp>
        <p:nvSpPr>
          <p:cNvPr id="5" name="TextBox 4">
            <a:extLst>
              <a:ext uri="{FF2B5EF4-FFF2-40B4-BE49-F238E27FC236}">
                <a16:creationId xmlns:a16="http://schemas.microsoft.com/office/drawing/2014/main" xmlns="" id="{12AFA288-216D-4EDC-F291-09582B74462A}"/>
              </a:ext>
            </a:extLst>
          </p:cNvPr>
          <p:cNvSpPr txBox="1"/>
          <p:nvPr/>
        </p:nvSpPr>
        <p:spPr>
          <a:xfrm>
            <a:off x="709573" y="6299962"/>
            <a:ext cx="11194290" cy="523220"/>
          </a:xfrm>
          <a:prstGeom prst="rect">
            <a:avLst/>
          </a:prstGeom>
          <a:noFill/>
        </p:spPr>
        <p:txBody>
          <a:bodyPr wrap="square">
            <a:spAutoFit/>
          </a:bodyPr>
          <a:lstStyle/>
          <a:p>
            <a:pPr algn="just"/>
            <a:r>
              <a:rPr lang="en-US" sz="1400" b="1" dirty="0"/>
              <a:t>Contingent liabilities have been one of the largest sources of fiscal risk in Africa. In several cases, materialization of guarantees, failure to disclose some SOEs debt and arrears, exchange rate depreciation and lack of capacity to prepare for fiscal risk has led to large increases in public debt.</a:t>
            </a:r>
          </a:p>
        </p:txBody>
      </p:sp>
      <p:sp>
        <p:nvSpPr>
          <p:cNvPr id="7" name="TextBox 6">
            <a:extLst>
              <a:ext uri="{FF2B5EF4-FFF2-40B4-BE49-F238E27FC236}">
                <a16:creationId xmlns:a16="http://schemas.microsoft.com/office/drawing/2014/main" xmlns="" id="{CE242982-F038-1F6B-0754-3BFD53E90D56}"/>
              </a:ext>
            </a:extLst>
          </p:cNvPr>
          <p:cNvSpPr txBox="1"/>
          <p:nvPr/>
        </p:nvSpPr>
        <p:spPr>
          <a:xfrm>
            <a:off x="402960" y="6032337"/>
            <a:ext cx="1861456" cy="369332"/>
          </a:xfrm>
          <a:prstGeom prst="rect">
            <a:avLst/>
          </a:prstGeom>
          <a:noFill/>
        </p:spPr>
        <p:txBody>
          <a:bodyPr wrap="square">
            <a:spAutoFit/>
          </a:bodyPr>
          <a:lstStyle/>
          <a:p>
            <a:pPr algn="ctr"/>
            <a:r>
              <a:rPr lang="en-US" sz="1800" dirty="0">
                <a:ln w="0"/>
                <a:solidFill>
                  <a:srgbClr val="00B050"/>
                </a:solidFill>
                <a:effectLst>
                  <a:outerShdw blurRad="38100" dist="19050" dir="2700000" algn="tl" rotWithShape="0">
                    <a:schemeClr val="dk1">
                      <a:alpha val="40000"/>
                    </a:schemeClr>
                  </a:outerShdw>
                </a:effectLst>
              </a:rPr>
              <a:t>Key Message</a:t>
            </a:r>
          </a:p>
        </p:txBody>
      </p:sp>
    </p:spTree>
    <p:extLst>
      <p:ext uri="{BB962C8B-B14F-4D97-AF65-F5344CB8AC3E}">
        <p14:creationId xmlns:p14="http://schemas.microsoft.com/office/powerpoint/2010/main" val="3102844341"/>
      </p:ext>
    </p:extLst>
  </p:cSld>
  <p:clrMapOvr>
    <a:masterClrMapping/>
  </p:clrMapOvr>
  <mc:AlternateContent xmlns:mc="http://schemas.openxmlformats.org/markup-compatibility/2006" xmlns:p14="http://schemas.microsoft.com/office/powerpoint/2010/main">
    <mc:Choice Requires="p14">
      <p:transition spd="slow" p14:dur="2000">
        <p14:prism dir="u" isContent="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626F958A-9151-C47B-B1AE-DCBB1EC40564}"/>
              </a:ext>
            </a:extLst>
          </p:cNvPr>
          <p:cNvSpPr txBox="1"/>
          <p:nvPr/>
        </p:nvSpPr>
        <p:spPr>
          <a:xfrm>
            <a:off x="2755812" y="2939276"/>
            <a:ext cx="6682477" cy="712019"/>
          </a:xfrm>
          <a:prstGeom prst="rect">
            <a:avLst/>
          </a:prstGeom>
        </p:spPr>
        <p:txBody>
          <a:bodyPr vert="horz" lIns="91440" tIns="45720" rIns="91440" bIns="45720" rtlCol="0" anchor="b">
            <a:normAutofit/>
          </a:bodyPr>
          <a:lstStyle/>
          <a:p>
            <a:pPr algn="r">
              <a:lnSpc>
                <a:spcPct val="90000"/>
              </a:lnSpc>
              <a:spcBef>
                <a:spcPct val="0"/>
              </a:spcBef>
              <a:spcAft>
                <a:spcPts val="600"/>
              </a:spcAft>
            </a:pPr>
            <a:r>
              <a:rPr lang="en-US" sz="4000" dirty="0">
                <a:solidFill>
                  <a:schemeClr val="accent1"/>
                </a:solidFill>
                <a:latin typeface="Amasis MT Pro Black" panose="02040A04050005020304" pitchFamily="18" charset="0"/>
              </a:rPr>
              <a:t>Why Fiscal Risks Matter</a:t>
            </a:r>
            <a:endParaRPr lang="en-US" sz="4000" b="1" kern="1200" dirty="0">
              <a:solidFill>
                <a:schemeClr val="accent1"/>
              </a:solidFill>
              <a:latin typeface="Amasis MT Pro Black" panose="02040A04050005020304" pitchFamily="18" charset="0"/>
              <a:ea typeface="+mj-ea"/>
              <a:cs typeface="+mj-cs"/>
            </a:endParaRPr>
          </a:p>
        </p:txBody>
      </p:sp>
      <p:sp>
        <p:nvSpPr>
          <p:cNvPr id="5" name="Slide Number Placeholder 4">
            <a:extLst>
              <a:ext uri="{FF2B5EF4-FFF2-40B4-BE49-F238E27FC236}">
                <a16:creationId xmlns:a16="http://schemas.microsoft.com/office/drawing/2014/main" xmlns="" id="{4BE05EEF-F96F-7E6A-C84E-2CE84F62E6AA}"/>
              </a:ext>
            </a:extLst>
          </p:cNvPr>
          <p:cNvSpPr>
            <a:spLocks noGrp="1"/>
          </p:cNvSpPr>
          <p:nvPr>
            <p:ph type="sldNum" sz="quarter" idx="12"/>
          </p:nvPr>
        </p:nvSpPr>
        <p:spPr/>
        <p:txBody>
          <a:bodyPr/>
          <a:lstStyle/>
          <a:p>
            <a:fld id="{EE148BE8-9E75-414F-A482-815BCA8006D8}" type="slidenum">
              <a:rPr lang="x-none" smtClean="0"/>
              <a:t>11</a:t>
            </a:fld>
            <a:endParaRPr lang="x-none"/>
          </a:p>
        </p:txBody>
      </p:sp>
    </p:spTree>
    <p:extLst>
      <p:ext uri="{BB962C8B-B14F-4D97-AF65-F5344CB8AC3E}">
        <p14:creationId xmlns:p14="http://schemas.microsoft.com/office/powerpoint/2010/main" val="398986823"/>
      </p:ext>
    </p:extLst>
  </p:cSld>
  <p:clrMapOvr>
    <a:masterClrMapping/>
  </p:clrMapOvr>
  <mc:AlternateContent xmlns:mc="http://schemas.openxmlformats.org/markup-compatibility/2006" xmlns:p14="http://schemas.microsoft.com/office/powerpoint/2010/main">
    <mc:Choice Requires="p14">
      <p:transition spd="slow" p14:dur="2000">
        <p14:prism dir="u" isContent="1"/>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626F958A-9151-C47B-B1AE-DCBB1EC40564}"/>
              </a:ext>
            </a:extLst>
          </p:cNvPr>
          <p:cNvSpPr txBox="1"/>
          <p:nvPr/>
        </p:nvSpPr>
        <p:spPr>
          <a:xfrm>
            <a:off x="3901161" y="204270"/>
            <a:ext cx="4125000" cy="664139"/>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3200" b="1" dirty="0">
                <a:solidFill>
                  <a:srgbClr val="FFFFFF"/>
                </a:solidFill>
                <a:latin typeface="+mj-lt"/>
                <a:ea typeface="+mj-ea"/>
                <a:cs typeface="+mj-cs"/>
              </a:rPr>
              <a:t>Why Fiscal Risks Matter</a:t>
            </a:r>
          </a:p>
        </p:txBody>
      </p:sp>
      <p:grpSp>
        <p:nvGrpSpPr>
          <p:cNvPr id="6" name="Group 10">
            <a:extLst>
              <a:ext uri="{FF2B5EF4-FFF2-40B4-BE49-F238E27FC236}">
                <a16:creationId xmlns:a16="http://schemas.microsoft.com/office/drawing/2014/main" xmlns="" id="{FEEA936E-6753-A967-327D-0582584FAA1F}"/>
              </a:ext>
            </a:extLst>
          </p:cNvPr>
          <p:cNvGrpSpPr>
            <a:grpSpLocks/>
          </p:cNvGrpSpPr>
          <p:nvPr/>
        </p:nvGrpSpPr>
        <p:grpSpPr bwMode="auto">
          <a:xfrm>
            <a:off x="1490425" y="2989205"/>
            <a:ext cx="2410736" cy="2110572"/>
            <a:chOff x="528" y="2208"/>
            <a:chExt cx="1008" cy="655"/>
          </a:xfrm>
        </p:grpSpPr>
        <p:sp>
          <p:nvSpPr>
            <p:cNvPr id="7" name="Rectangle 11">
              <a:extLst>
                <a:ext uri="{FF2B5EF4-FFF2-40B4-BE49-F238E27FC236}">
                  <a16:creationId xmlns:a16="http://schemas.microsoft.com/office/drawing/2014/main" xmlns="" id="{5826C5A6-C3C4-5710-B392-AB3ACF0476D6}"/>
                </a:ext>
              </a:extLst>
            </p:cNvPr>
            <p:cNvSpPr>
              <a:spLocks noChangeArrowheads="1"/>
            </p:cNvSpPr>
            <p:nvPr/>
          </p:nvSpPr>
          <p:spPr bwMode="auto">
            <a:xfrm>
              <a:off x="528" y="2208"/>
              <a:ext cx="1008" cy="655"/>
            </a:xfrm>
            <a:prstGeom prst="rect">
              <a:avLst/>
            </a:prstGeom>
            <a:solidFill>
              <a:srgbClr val="CCFFFF"/>
            </a:solidFill>
            <a:ln w="9525">
              <a:solidFill>
                <a:sysClr val="windowText" lastClr="000000"/>
              </a:solidFill>
              <a:miter lim="800000"/>
              <a:headEnd/>
              <a:tailEnd/>
            </a:ln>
            <a:effectLst>
              <a:outerShdw dist="107763" dir="8100000" algn="ctr" rotWithShape="0">
                <a:srgbClr val="ECE7E0"/>
              </a:outerShdw>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CO" sz="1800" b="0" i="0" u="none" strike="noStrike" kern="0" cap="none" spc="0" normalizeH="0" baseline="0" noProof="0" dirty="0">
                <a:ln>
                  <a:noFill/>
                </a:ln>
                <a:solidFill>
                  <a:srgbClr val="ECE7E0"/>
                </a:solidFill>
                <a:effectLst/>
                <a:uLnTx/>
                <a:uFillTx/>
                <a:latin typeface="Tahoma" pitchFamily="34" charset="0"/>
                <a:ea typeface="+mn-ea"/>
                <a:cs typeface="Arial" charset="0"/>
              </a:endParaRPr>
            </a:p>
          </p:txBody>
        </p:sp>
        <p:sp>
          <p:nvSpPr>
            <p:cNvPr id="8" name="Line 12">
              <a:extLst>
                <a:ext uri="{FF2B5EF4-FFF2-40B4-BE49-F238E27FC236}">
                  <a16:creationId xmlns:a16="http://schemas.microsoft.com/office/drawing/2014/main" xmlns="" id="{E6587738-ABB6-DCFF-CB28-781D7DFCECC9}"/>
                </a:ext>
              </a:extLst>
            </p:cNvPr>
            <p:cNvSpPr>
              <a:spLocks noChangeShapeType="1"/>
            </p:cNvSpPr>
            <p:nvPr/>
          </p:nvSpPr>
          <p:spPr bwMode="auto">
            <a:xfrm>
              <a:off x="576" y="2592"/>
              <a:ext cx="912" cy="144"/>
            </a:xfrm>
            <a:prstGeom prst="line">
              <a:avLst/>
            </a:prstGeom>
            <a:noFill/>
            <a:ln w="19050">
              <a:solidFill>
                <a:srgbClr val="CC3300"/>
              </a:solidFill>
              <a:round/>
              <a:headEnd/>
              <a:tailEnd type="triangl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Tahoma" pitchFamily="34" charset="0"/>
                <a:ea typeface="+mn-ea"/>
                <a:cs typeface="Arial" charset="0"/>
              </a:endParaRPr>
            </a:p>
          </p:txBody>
        </p:sp>
        <p:sp>
          <p:nvSpPr>
            <p:cNvPr id="9" name="Line 13">
              <a:extLst>
                <a:ext uri="{FF2B5EF4-FFF2-40B4-BE49-F238E27FC236}">
                  <a16:creationId xmlns:a16="http://schemas.microsoft.com/office/drawing/2014/main" xmlns="" id="{AABE702D-E4A5-BDF4-5C97-E3BDF5109999}"/>
                </a:ext>
              </a:extLst>
            </p:cNvPr>
            <p:cNvSpPr>
              <a:spLocks noChangeShapeType="1"/>
            </p:cNvSpPr>
            <p:nvPr/>
          </p:nvSpPr>
          <p:spPr bwMode="auto">
            <a:xfrm flipV="1">
              <a:off x="624" y="2352"/>
              <a:ext cx="816" cy="96"/>
            </a:xfrm>
            <a:prstGeom prst="line">
              <a:avLst/>
            </a:prstGeom>
            <a:noFill/>
            <a:ln w="19050">
              <a:solidFill>
                <a:srgbClr val="631401"/>
              </a:solidFill>
              <a:round/>
              <a:headEnd/>
              <a:tailEnd type="triangl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Tahoma" pitchFamily="34" charset="0"/>
                <a:ea typeface="+mn-ea"/>
                <a:cs typeface="Arial" charset="0"/>
              </a:endParaRPr>
            </a:p>
          </p:txBody>
        </p:sp>
      </p:grpSp>
      <p:grpSp>
        <p:nvGrpSpPr>
          <p:cNvPr id="11" name="Group 15">
            <a:extLst>
              <a:ext uri="{FF2B5EF4-FFF2-40B4-BE49-F238E27FC236}">
                <a16:creationId xmlns:a16="http://schemas.microsoft.com/office/drawing/2014/main" xmlns="" id="{A7131E8E-D7D1-917A-D1B9-61B7994AB4D9}"/>
              </a:ext>
            </a:extLst>
          </p:cNvPr>
          <p:cNvGrpSpPr>
            <a:grpSpLocks/>
          </p:cNvGrpSpPr>
          <p:nvPr/>
        </p:nvGrpSpPr>
        <p:grpSpPr bwMode="auto">
          <a:xfrm>
            <a:off x="4834057" y="3097404"/>
            <a:ext cx="2570180" cy="2044493"/>
            <a:chOff x="4128" y="1872"/>
            <a:chExt cx="1056" cy="463"/>
          </a:xfrm>
        </p:grpSpPr>
        <p:sp>
          <p:nvSpPr>
            <p:cNvPr id="12" name="Rectangle 16">
              <a:extLst>
                <a:ext uri="{FF2B5EF4-FFF2-40B4-BE49-F238E27FC236}">
                  <a16:creationId xmlns:a16="http://schemas.microsoft.com/office/drawing/2014/main" xmlns="" id="{9605767C-4D77-800C-9E71-225101E24D69}"/>
                </a:ext>
              </a:extLst>
            </p:cNvPr>
            <p:cNvSpPr>
              <a:spLocks noChangeArrowheads="1"/>
            </p:cNvSpPr>
            <p:nvPr/>
          </p:nvSpPr>
          <p:spPr bwMode="auto">
            <a:xfrm>
              <a:off x="4128" y="1872"/>
              <a:ext cx="1056" cy="463"/>
            </a:xfrm>
            <a:prstGeom prst="rect">
              <a:avLst/>
            </a:prstGeom>
            <a:solidFill>
              <a:srgbClr val="CCFFFF"/>
            </a:solidFill>
            <a:ln w="9525">
              <a:solidFill>
                <a:sysClr val="windowText" lastClr="000000"/>
              </a:solidFill>
              <a:miter lim="800000"/>
              <a:headEnd/>
              <a:tailEnd/>
            </a:ln>
            <a:effectLst>
              <a:outerShdw dist="107763" dir="2700000" algn="ctr" rotWithShape="0">
                <a:srgbClr val="ECE7E0"/>
              </a:outerShdw>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CO" sz="1800" b="0" i="0" u="none" strike="noStrike" kern="0" cap="none" spc="0" normalizeH="0" baseline="0" noProof="0" dirty="0">
                <a:ln>
                  <a:noFill/>
                </a:ln>
                <a:solidFill>
                  <a:srgbClr val="ECE7E0"/>
                </a:solidFill>
                <a:effectLst/>
                <a:uLnTx/>
                <a:uFillTx/>
                <a:latin typeface="Tahoma" pitchFamily="34" charset="0"/>
                <a:ea typeface="+mn-ea"/>
                <a:cs typeface="Arial" charset="0"/>
              </a:endParaRPr>
            </a:p>
          </p:txBody>
        </p:sp>
        <p:sp>
          <p:nvSpPr>
            <p:cNvPr id="13" name="Line 17">
              <a:extLst>
                <a:ext uri="{FF2B5EF4-FFF2-40B4-BE49-F238E27FC236}">
                  <a16:creationId xmlns:a16="http://schemas.microsoft.com/office/drawing/2014/main" xmlns="" id="{6E60A229-EAD3-3D54-F3FA-8FD4B14D4636}"/>
                </a:ext>
              </a:extLst>
            </p:cNvPr>
            <p:cNvSpPr>
              <a:spLocks noChangeShapeType="1"/>
            </p:cNvSpPr>
            <p:nvPr/>
          </p:nvSpPr>
          <p:spPr bwMode="auto">
            <a:xfrm flipV="1">
              <a:off x="4224" y="1920"/>
              <a:ext cx="672" cy="271"/>
            </a:xfrm>
            <a:prstGeom prst="line">
              <a:avLst/>
            </a:prstGeom>
            <a:noFill/>
            <a:ln w="19050">
              <a:solidFill>
                <a:srgbClr val="CC3300"/>
              </a:solidFill>
              <a:round/>
              <a:headEnd/>
              <a:tailEnd type="triangl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Tahoma" pitchFamily="34" charset="0"/>
                <a:ea typeface="+mn-ea"/>
                <a:cs typeface="Arial" charset="0"/>
              </a:endParaRPr>
            </a:p>
          </p:txBody>
        </p:sp>
        <p:sp>
          <p:nvSpPr>
            <p:cNvPr id="14" name="Line 18">
              <a:extLst>
                <a:ext uri="{FF2B5EF4-FFF2-40B4-BE49-F238E27FC236}">
                  <a16:creationId xmlns:a16="http://schemas.microsoft.com/office/drawing/2014/main" xmlns="" id="{338137D8-6012-D393-229C-22F869D4F5F8}"/>
                </a:ext>
              </a:extLst>
            </p:cNvPr>
            <p:cNvSpPr>
              <a:spLocks noChangeShapeType="1"/>
            </p:cNvSpPr>
            <p:nvPr/>
          </p:nvSpPr>
          <p:spPr bwMode="auto">
            <a:xfrm flipV="1">
              <a:off x="4320" y="2160"/>
              <a:ext cx="528" cy="96"/>
            </a:xfrm>
            <a:prstGeom prst="line">
              <a:avLst/>
            </a:prstGeom>
            <a:noFill/>
            <a:ln w="19050">
              <a:solidFill>
                <a:srgbClr val="631401"/>
              </a:solidFill>
              <a:round/>
              <a:headEnd/>
              <a:tailEnd type="triangl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Tahoma" pitchFamily="34" charset="0"/>
                <a:ea typeface="+mn-ea"/>
                <a:cs typeface="Arial" charset="0"/>
              </a:endParaRPr>
            </a:p>
          </p:txBody>
        </p:sp>
      </p:grpSp>
      <p:grpSp>
        <p:nvGrpSpPr>
          <p:cNvPr id="17" name="Group 10">
            <a:extLst>
              <a:ext uri="{FF2B5EF4-FFF2-40B4-BE49-F238E27FC236}">
                <a16:creationId xmlns:a16="http://schemas.microsoft.com/office/drawing/2014/main" xmlns="" id="{A8E27C50-09F2-C97D-D294-533EA4F16100}"/>
              </a:ext>
            </a:extLst>
          </p:cNvPr>
          <p:cNvGrpSpPr>
            <a:grpSpLocks/>
          </p:cNvGrpSpPr>
          <p:nvPr/>
        </p:nvGrpSpPr>
        <p:grpSpPr bwMode="auto">
          <a:xfrm>
            <a:off x="8576263" y="3055285"/>
            <a:ext cx="2330103" cy="2044492"/>
            <a:chOff x="528" y="2208"/>
            <a:chExt cx="1008" cy="655"/>
          </a:xfrm>
        </p:grpSpPr>
        <p:sp>
          <p:nvSpPr>
            <p:cNvPr id="18" name="Rectangle 11">
              <a:extLst>
                <a:ext uri="{FF2B5EF4-FFF2-40B4-BE49-F238E27FC236}">
                  <a16:creationId xmlns:a16="http://schemas.microsoft.com/office/drawing/2014/main" xmlns="" id="{7D395EB5-D222-6DE3-309C-69E6370C0E86}"/>
                </a:ext>
              </a:extLst>
            </p:cNvPr>
            <p:cNvSpPr>
              <a:spLocks noChangeArrowheads="1"/>
            </p:cNvSpPr>
            <p:nvPr/>
          </p:nvSpPr>
          <p:spPr bwMode="auto">
            <a:xfrm>
              <a:off x="528" y="2208"/>
              <a:ext cx="1008" cy="655"/>
            </a:xfrm>
            <a:prstGeom prst="rect">
              <a:avLst/>
            </a:prstGeom>
            <a:solidFill>
              <a:srgbClr val="CCFFFF"/>
            </a:solidFill>
            <a:ln w="9525">
              <a:solidFill>
                <a:sysClr val="windowText" lastClr="000000"/>
              </a:solidFill>
              <a:miter lim="800000"/>
              <a:headEnd/>
              <a:tailEnd/>
            </a:ln>
            <a:effectLst>
              <a:outerShdw dist="107763" dir="8100000" algn="ctr" rotWithShape="0">
                <a:srgbClr val="ECE7E0"/>
              </a:outerShdw>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CO" sz="1800" b="0" i="0" u="none" strike="noStrike" kern="0" cap="none" spc="0" normalizeH="0" baseline="0" noProof="0" dirty="0">
                <a:ln>
                  <a:noFill/>
                </a:ln>
                <a:solidFill>
                  <a:srgbClr val="ECE7E0"/>
                </a:solidFill>
                <a:effectLst/>
                <a:uLnTx/>
                <a:uFillTx/>
                <a:latin typeface="Tahoma" pitchFamily="34" charset="0"/>
                <a:ea typeface="+mn-ea"/>
                <a:cs typeface="Arial" charset="0"/>
              </a:endParaRPr>
            </a:p>
          </p:txBody>
        </p:sp>
        <p:sp>
          <p:nvSpPr>
            <p:cNvPr id="19" name="Line 12">
              <a:extLst>
                <a:ext uri="{FF2B5EF4-FFF2-40B4-BE49-F238E27FC236}">
                  <a16:creationId xmlns:a16="http://schemas.microsoft.com/office/drawing/2014/main" xmlns="" id="{4BE03529-5C59-FD3C-6439-2113C6E6F094}"/>
                </a:ext>
              </a:extLst>
            </p:cNvPr>
            <p:cNvSpPr>
              <a:spLocks noChangeShapeType="1"/>
            </p:cNvSpPr>
            <p:nvPr/>
          </p:nvSpPr>
          <p:spPr bwMode="auto">
            <a:xfrm>
              <a:off x="578" y="2592"/>
              <a:ext cx="912" cy="144"/>
            </a:xfrm>
            <a:prstGeom prst="line">
              <a:avLst/>
            </a:prstGeom>
            <a:noFill/>
            <a:ln w="19050">
              <a:solidFill>
                <a:srgbClr val="CC3300"/>
              </a:solidFill>
              <a:round/>
              <a:headEnd/>
              <a:tailEnd type="triangl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Tahoma" pitchFamily="34" charset="0"/>
                <a:ea typeface="+mn-ea"/>
                <a:cs typeface="Arial" charset="0"/>
              </a:endParaRPr>
            </a:p>
          </p:txBody>
        </p:sp>
      </p:grpSp>
      <p:sp>
        <p:nvSpPr>
          <p:cNvPr id="20" name="Line 17">
            <a:extLst>
              <a:ext uri="{FF2B5EF4-FFF2-40B4-BE49-F238E27FC236}">
                <a16:creationId xmlns:a16="http://schemas.microsoft.com/office/drawing/2014/main" xmlns="" id="{F4B9C1FC-7F15-FEFC-78F4-0C1E689EF5A4}"/>
              </a:ext>
            </a:extLst>
          </p:cNvPr>
          <p:cNvSpPr>
            <a:spLocks noChangeShapeType="1"/>
          </p:cNvSpPr>
          <p:nvPr/>
        </p:nvSpPr>
        <p:spPr bwMode="auto">
          <a:xfrm flipV="1">
            <a:off x="8844656" y="3762545"/>
            <a:ext cx="1554513" cy="781248"/>
          </a:xfrm>
          <a:prstGeom prst="line">
            <a:avLst/>
          </a:prstGeom>
          <a:noFill/>
          <a:ln w="19050">
            <a:solidFill>
              <a:srgbClr val="CC3300"/>
            </a:solidFill>
            <a:round/>
            <a:headEnd/>
            <a:tailEnd type="triangle" w="med" len="med"/>
          </a:ln>
        </p:spPr>
        <p:txBody>
          <a:bodyPr/>
          <a:lstStyle/>
          <a:p>
            <a:endParaRPr lang="en-US" sz="1800" b="0" dirty="0">
              <a:solidFill>
                <a:prstClr val="black"/>
              </a:solidFill>
              <a:latin typeface="Tahoma" pitchFamily="34" charset="0"/>
              <a:ea typeface="+mn-ea"/>
              <a:cs typeface="Arial" charset="0"/>
            </a:endParaRPr>
          </a:p>
        </p:txBody>
      </p:sp>
      <p:pic>
        <p:nvPicPr>
          <p:cNvPr id="24" name="Picture 23">
            <a:extLst>
              <a:ext uri="{FF2B5EF4-FFF2-40B4-BE49-F238E27FC236}">
                <a16:creationId xmlns:a16="http://schemas.microsoft.com/office/drawing/2014/main" xmlns="" id="{C2751906-AEEB-D34F-1ADE-0A9B3ED82B82}"/>
              </a:ext>
            </a:extLst>
          </p:cNvPr>
          <p:cNvPicPr>
            <a:picLocks noChangeAspect="1"/>
          </p:cNvPicPr>
          <p:nvPr/>
        </p:nvPicPr>
        <p:blipFill>
          <a:blip r:embed="rId3"/>
          <a:stretch>
            <a:fillRect/>
          </a:stretch>
        </p:blipFill>
        <p:spPr>
          <a:xfrm>
            <a:off x="5067710" y="5438343"/>
            <a:ext cx="1896020" cy="493819"/>
          </a:xfrm>
          <a:prstGeom prst="rect">
            <a:avLst/>
          </a:prstGeom>
        </p:spPr>
      </p:pic>
      <p:pic>
        <p:nvPicPr>
          <p:cNvPr id="26" name="Picture 25">
            <a:extLst>
              <a:ext uri="{FF2B5EF4-FFF2-40B4-BE49-F238E27FC236}">
                <a16:creationId xmlns:a16="http://schemas.microsoft.com/office/drawing/2014/main" xmlns="" id="{BA438DE4-77B9-BCA8-0E07-EFDEB99D7CA1}"/>
              </a:ext>
            </a:extLst>
          </p:cNvPr>
          <p:cNvPicPr>
            <a:picLocks noChangeAspect="1"/>
          </p:cNvPicPr>
          <p:nvPr/>
        </p:nvPicPr>
        <p:blipFill>
          <a:blip r:embed="rId4"/>
          <a:stretch>
            <a:fillRect/>
          </a:stretch>
        </p:blipFill>
        <p:spPr>
          <a:xfrm>
            <a:off x="8070313" y="5356840"/>
            <a:ext cx="3664014" cy="493819"/>
          </a:xfrm>
          <a:prstGeom prst="rect">
            <a:avLst/>
          </a:prstGeom>
        </p:spPr>
      </p:pic>
      <p:pic>
        <p:nvPicPr>
          <p:cNvPr id="28" name="Picture 27">
            <a:extLst>
              <a:ext uri="{FF2B5EF4-FFF2-40B4-BE49-F238E27FC236}">
                <a16:creationId xmlns:a16="http://schemas.microsoft.com/office/drawing/2014/main" xmlns="" id="{4CF41FCD-7D96-7A86-2EF9-53A98956520D}"/>
              </a:ext>
            </a:extLst>
          </p:cNvPr>
          <p:cNvPicPr>
            <a:picLocks noChangeAspect="1"/>
          </p:cNvPicPr>
          <p:nvPr/>
        </p:nvPicPr>
        <p:blipFill>
          <a:blip r:embed="rId5"/>
          <a:stretch>
            <a:fillRect/>
          </a:stretch>
        </p:blipFill>
        <p:spPr>
          <a:xfrm>
            <a:off x="1844027" y="5298364"/>
            <a:ext cx="1481456" cy="493819"/>
          </a:xfrm>
          <a:prstGeom prst="rect">
            <a:avLst/>
          </a:prstGeom>
        </p:spPr>
      </p:pic>
      <p:sp>
        <p:nvSpPr>
          <p:cNvPr id="21" name="Slide Number Placeholder 20">
            <a:extLst>
              <a:ext uri="{FF2B5EF4-FFF2-40B4-BE49-F238E27FC236}">
                <a16:creationId xmlns:a16="http://schemas.microsoft.com/office/drawing/2014/main" xmlns="" id="{AF4D0949-4019-6BBA-B7D6-D3E9BBA730FB}"/>
              </a:ext>
            </a:extLst>
          </p:cNvPr>
          <p:cNvSpPr>
            <a:spLocks noGrp="1"/>
          </p:cNvSpPr>
          <p:nvPr>
            <p:ph type="sldNum" sz="quarter" idx="12"/>
          </p:nvPr>
        </p:nvSpPr>
        <p:spPr/>
        <p:txBody>
          <a:bodyPr/>
          <a:lstStyle/>
          <a:p>
            <a:fld id="{EE148BE8-9E75-414F-A482-815BCA8006D8}" type="slidenum">
              <a:rPr lang="x-none" smtClean="0"/>
              <a:t>12</a:t>
            </a:fld>
            <a:endParaRPr lang="x-none"/>
          </a:p>
        </p:txBody>
      </p:sp>
      <p:sp>
        <p:nvSpPr>
          <p:cNvPr id="5" name="Oval 4">
            <a:extLst>
              <a:ext uri="{FF2B5EF4-FFF2-40B4-BE49-F238E27FC236}">
                <a16:creationId xmlns:a16="http://schemas.microsoft.com/office/drawing/2014/main" xmlns="" id="{6F0B028D-FC44-1F30-3FBC-7A825F6AD2FB}"/>
              </a:ext>
            </a:extLst>
          </p:cNvPr>
          <p:cNvSpPr/>
          <p:nvPr/>
        </p:nvSpPr>
        <p:spPr>
          <a:xfrm>
            <a:off x="376982" y="1424019"/>
            <a:ext cx="11877492" cy="642993"/>
          </a:xfrm>
          <a:prstGeom prst="ellipse">
            <a:avLst/>
          </a:prstGeom>
          <a:solidFill>
            <a:schemeClr val="accent2">
              <a:lumMod val="20000"/>
              <a:lumOff val="80000"/>
            </a:schemeClr>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500" b="1" dirty="0">
                <a:solidFill>
                  <a:schemeClr val="tx1"/>
                </a:solidFill>
              </a:rPr>
              <a:t>Fiscal risks can be very costly and have huge implications for a country’s economy and public finance</a:t>
            </a:r>
          </a:p>
        </p:txBody>
      </p:sp>
      <p:sp>
        <p:nvSpPr>
          <p:cNvPr id="22" name="Rectangle 21">
            <a:extLst>
              <a:ext uri="{FF2B5EF4-FFF2-40B4-BE49-F238E27FC236}">
                <a16:creationId xmlns:a16="http://schemas.microsoft.com/office/drawing/2014/main" xmlns="" id="{5600AD56-FC56-EEF8-D93C-F4E7B2530F48}"/>
              </a:ext>
            </a:extLst>
          </p:cNvPr>
          <p:cNvSpPr/>
          <p:nvPr/>
        </p:nvSpPr>
        <p:spPr>
          <a:xfrm>
            <a:off x="129861" y="960016"/>
            <a:ext cx="1800045" cy="461665"/>
          </a:xfrm>
          <a:prstGeom prst="rect">
            <a:avLst/>
          </a:prstGeom>
          <a:noFill/>
          <a:ln>
            <a:solidFill>
              <a:schemeClr val="bg1"/>
            </a:solidFill>
          </a:ln>
        </p:spPr>
        <p:txBody>
          <a:bodyPr wrap="none" lIns="91440" tIns="45720" rIns="91440" bIns="45720">
            <a:spAutoFit/>
          </a:bodyPr>
          <a:lstStyle/>
          <a:p>
            <a:pPr algn="ctr"/>
            <a:r>
              <a:rPr lang="en-US" sz="2400" dirty="0">
                <a:ln w="0"/>
                <a:solidFill>
                  <a:srgbClr val="00B050"/>
                </a:solidFill>
                <a:effectLst>
                  <a:outerShdw blurRad="38100" dist="19050" dir="2700000" algn="tl" rotWithShape="0">
                    <a:schemeClr val="dk1">
                      <a:alpha val="40000"/>
                    </a:schemeClr>
                  </a:outerShdw>
                </a:effectLst>
              </a:rPr>
              <a:t>Key Message</a:t>
            </a:r>
          </a:p>
        </p:txBody>
      </p:sp>
    </p:spTree>
    <p:extLst>
      <p:ext uri="{BB962C8B-B14F-4D97-AF65-F5344CB8AC3E}">
        <p14:creationId xmlns:p14="http://schemas.microsoft.com/office/powerpoint/2010/main" val="985516043"/>
      </p:ext>
    </p:extLst>
  </p:cSld>
  <p:clrMapOvr>
    <a:masterClrMapping/>
  </p:clrMapOvr>
  <mc:AlternateContent xmlns:mc="http://schemas.openxmlformats.org/markup-compatibility/2006" xmlns:p14="http://schemas.microsoft.com/office/powerpoint/2010/main">
    <mc:Choice Requires="p14">
      <p:transition spd="slow" p14:dur="900">
        <p14:flythrough dir="out" hasBounce="1"/>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866FE350-F240-969A-1461-FBADA5323D2B}"/>
              </a:ext>
            </a:extLst>
          </p:cNvPr>
          <p:cNvSpPr>
            <a:spLocks noGrp="1"/>
          </p:cNvSpPr>
          <p:nvPr>
            <p:ph type="sldNum" sz="quarter" idx="12"/>
          </p:nvPr>
        </p:nvSpPr>
        <p:spPr/>
        <p:txBody>
          <a:bodyPr/>
          <a:lstStyle/>
          <a:p>
            <a:fld id="{EE148BE8-9E75-414F-A482-815BCA8006D8}" type="slidenum">
              <a:rPr lang="x-none" smtClean="0"/>
              <a:t>13</a:t>
            </a:fld>
            <a:endParaRPr lang="x-none" dirty="0"/>
          </a:p>
        </p:txBody>
      </p:sp>
      <p:sp>
        <p:nvSpPr>
          <p:cNvPr id="11" name="TextBox 10">
            <a:extLst>
              <a:ext uri="{FF2B5EF4-FFF2-40B4-BE49-F238E27FC236}">
                <a16:creationId xmlns:a16="http://schemas.microsoft.com/office/drawing/2014/main" xmlns="" id="{96C335B6-B3A0-7566-A8DE-7D4C5D244AF7}"/>
              </a:ext>
            </a:extLst>
          </p:cNvPr>
          <p:cNvSpPr txBox="1"/>
          <p:nvPr/>
        </p:nvSpPr>
        <p:spPr>
          <a:xfrm>
            <a:off x="2828392" y="488842"/>
            <a:ext cx="7769560" cy="307777"/>
          </a:xfrm>
          <a:prstGeom prst="rect">
            <a:avLst/>
          </a:prstGeom>
          <a:noFill/>
        </p:spPr>
        <p:txBody>
          <a:bodyPr wrap="square">
            <a:spAutoFit/>
          </a:bodyPr>
          <a:lstStyle/>
          <a:p>
            <a:r>
              <a:rPr lang="en-US" sz="1400" b="1" dirty="0">
                <a:solidFill>
                  <a:schemeClr val="bg1"/>
                </a:solidFill>
              </a:rPr>
              <a:t>Heatmap outlook for selected key macroeconomic indicators of Africa countries, average, 2023–24</a:t>
            </a:r>
          </a:p>
        </p:txBody>
      </p:sp>
      <p:pic>
        <p:nvPicPr>
          <p:cNvPr id="13" name="Picture 12">
            <a:extLst>
              <a:ext uri="{FF2B5EF4-FFF2-40B4-BE49-F238E27FC236}">
                <a16:creationId xmlns:a16="http://schemas.microsoft.com/office/drawing/2014/main" xmlns="" id="{502D2A49-2A49-AA88-3EF9-A213B4996CBD}"/>
              </a:ext>
            </a:extLst>
          </p:cNvPr>
          <p:cNvPicPr>
            <a:picLocks noChangeAspect="1"/>
          </p:cNvPicPr>
          <p:nvPr/>
        </p:nvPicPr>
        <p:blipFill>
          <a:blip r:embed="rId3"/>
          <a:stretch>
            <a:fillRect/>
          </a:stretch>
        </p:blipFill>
        <p:spPr>
          <a:xfrm>
            <a:off x="1958181" y="775466"/>
            <a:ext cx="8024019" cy="5999244"/>
          </a:xfrm>
          <a:prstGeom prst="rect">
            <a:avLst/>
          </a:prstGeom>
        </p:spPr>
      </p:pic>
      <p:sp>
        <p:nvSpPr>
          <p:cNvPr id="14" name="TextBox 13">
            <a:extLst>
              <a:ext uri="{FF2B5EF4-FFF2-40B4-BE49-F238E27FC236}">
                <a16:creationId xmlns:a16="http://schemas.microsoft.com/office/drawing/2014/main" xmlns="" id="{71CC5A58-5B7F-BF25-01FB-907126D56578}"/>
              </a:ext>
            </a:extLst>
          </p:cNvPr>
          <p:cNvSpPr txBox="1"/>
          <p:nvPr/>
        </p:nvSpPr>
        <p:spPr>
          <a:xfrm>
            <a:off x="4156874" y="28746"/>
            <a:ext cx="4771305" cy="369332"/>
          </a:xfrm>
          <a:prstGeom prst="rect">
            <a:avLst/>
          </a:prstGeom>
          <a:noFill/>
        </p:spPr>
        <p:txBody>
          <a:bodyPr wrap="square">
            <a:spAutoFit/>
          </a:bodyPr>
          <a:lstStyle/>
          <a:p>
            <a:r>
              <a:rPr lang="en-US" b="1" dirty="0">
                <a:solidFill>
                  <a:schemeClr val="bg1"/>
                </a:solidFill>
              </a:rPr>
              <a:t>Sources of Fiscal Risk: Macroeconomic Shocks</a:t>
            </a:r>
          </a:p>
        </p:txBody>
      </p:sp>
      <p:sp>
        <p:nvSpPr>
          <p:cNvPr id="15" name="Oval 14">
            <a:extLst>
              <a:ext uri="{FF2B5EF4-FFF2-40B4-BE49-F238E27FC236}">
                <a16:creationId xmlns:a16="http://schemas.microsoft.com/office/drawing/2014/main" xmlns="" id="{86C65843-9540-8F92-72F9-819F0244E5C2}"/>
              </a:ext>
            </a:extLst>
          </p:cNvPr>
          <p:cNvSpPr/>
          <p:nvPr/>
        </p:nvSpPr>
        <p:spPr>
          <a:xfrm>
            <a:off x="-97327" y="0"/>
            <a:ext cx="2175251" cy="1956106"/>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lnSpc>
                <a:spcPct val="90000"/>
              </a:lnSpc>
              <a:spcBef>
                <a:spcPct val="0"/>
              </a:spcBef>
              <a:spcAft>
                <a:spcPts val="600"/>
              </a:spcAft>
            </a:pPr>
            <a:r>
              <a:rPr lang="en-US" sz="2000" b="1" dirty="0">
                <a:solidFill>
                  <a:srgbClr val="FFFFFF"/>
                </a:solidFill>
                <a:latin typeface="Aharoni" panose="02010803020104030203" pitchFamily="2" charset="-79"/>
                <a:ea typeface="+mj-ea"/>
                <a:cs typeface="Aharoni" panose="02010803020104030203" pitchFamily="2" charset="-79"/>
              </a:rPr>
              <a:t>Why</a:t>
            </a:r>
          </a:p>
          <a:p>
            <a:pPr algn="ctr">
              <a:lnSpc>
                <a:spcPct val="90000"/>
              </a:lnSpc>
              <a:spcBef>
                <a:spcPct val="0"/>
              </a:spcBef>
              <a:spcAft>
                <a:spcPts val="600"/>
              </a:spcAft>
            </a:pPr>
            <a:r>
              <a:rPr lang="en-US" sz="2000" b="1" dirty="0">
                <a:solidFill>
                  <a:srgbClr val="FFFFFF"/>
                </a:solidFill>
                <a:latin typeface="Aharoni" panose="02010803020104030203" pitchFamily="2" charset="-79"/>
                <a:ea typeface="+mj-ea"/>
                <a:cs typeface="Aharoni" panose="02010803020104030203" pitchFamily="2" charset="-79"/>
              </a:rPr>
              <a:t>Fiscal Risks Matter</a:t>
            </a:r>
            <a:endParaRPr lang="en-US" sz="2000" b="1" kern="1200" dirty="0">
              <a:solidFill>
                <a:srgbClr val="FFFFFF"/>
              </a:solidFill>
              <a:latin typeface="Aharoni" panose="02010803020104030203" pitchFamily="2" charset="-79"/>
              <a:ea typeface="+mj-ea"/>
              <a:cs typeface="Aharoni" panose="02010803020104030203" pitchFamily="2" charset="-79"/>
            </a:endParaRPr>
          </a:p>
        </p:txBody>
      </p:sp>
      <p:sp>
        <p:nvSpPr>
          <p:cNvPr id="10" name="TextBox 9">
            <a:extLst>
              <a:ext uri="{FF2B5EF4-FFF2-40B4-BE49-F238E27FC236}">
                <a16:creationId xmlns:a16="http://schemas.microsoft.com/office/drawing/2014/main" xmlns="" id="{326CD95B-8D02-C582-C6F3-13EC9BFE2C73}"/>
              </a:ext>
            </a:extLst>
          </p:cNvPr>
          <p:cNvSpPr txBox="1"/>
          <p:nvPr/>
        </p:nvSpPr>
        <p:spPr>
          <a:xfrm>
            <a:off x="9756835" y="6558906"/>
            <a:ext cx="2363223" cy="230832"/>
          </a:xfrm>
          <a:prstGeom prst="rect">
            <a:avLst/>
          </a:prstGeom>
          <a:noFill/>
        </p:spPr>
        <p:txBody>
          <a:bodyPr wrap="square">
            <a:spAutoFit/>
          </a:bodyPr>
          <a:lstStyle/>
          <a:p>
            <a:r>
              <a:rPr lang="en-US" sz="900" b="1" dirty="0"/>
              <a:t>Source: AfDB Africa Economic Outlook 2023</a:t>
            </a:r>
          </a:p>
        </p:txBody>
      </p:sp>
      <p:sp>
        <p:nvSpPr>
          <p:cNvPr id="2" name="TextBox 1">
            <a:extLst>
              <a:ext uri="{FF2B5EF4-FFF2-40B4-BE49-F238E27FC236}">
                <a16:creationId xmlns:a16="http://schemas.microsoft.com/office/drawing/2014/main" xmlns="" id="{DB1CF645-30F2-4445-175D-971B9B28BC1C}"/>
              </a:ext>
            </a:extLst>
          </p:cNvPr>
          <p:cNvSpPr txBox="1"/>
          <p:nvPr/>
        </p:nvSpPr>
        <p:spPr>
          <a:xfrm>
            <a:off x="990298" y="2197969"/>
            <a:ext cx="641784" cy="253916"/>
          </a:xfrm>
          <a:prstGeom prst="rect">
            <a:avLst/>
          </a:prstGeom>
          <a:noFill/>
        </p:spPr>
        <p:txBody>
          <a:bodyPr wrap="square" rtlCol="0">
            <a:spAutoFit/>
          </a:bodyPr>
          <a:lstStyle/>
          <a:p>
            <a:r>
              <a:rPr lang="en-US" sz="1050" dirty="0"/>
              <a:t>Table 1</a:t>
            </a:r>
          </a:p>
        </p:txBody>
      </p:sp>
      <p:sp>
        <p:nvSpPr>
          <p:cNvPr id="4" name="TextBox 3">
            <a:extLst>
              <a:ext uri="{FF2B5EF4-FFF2-40B4-BE49-F238E27FC236}">
                <a16:creationId xmlns:a16="http://schemas.microsoft.com/office/drawing/2014/main" xmlns="" id="{CB8B14EC-B59E-2F18-400E-9CE2A7B32E54}"/>
              </a:ext>
            </a:extLst>
          </p:cNvPr>
          <p:cNvSpPr txBox="1"/>
          <p:nvPr/>
        </p:nvSpPr>
        <p:spPr>
          <a:xfrm>
            <a:off x="9922091" y="3370406"/>
            <a:ext cx="2115617" cy="2631490"/>
          </a:xfrm>
          <a:prstGeom prst="rect">
            <a:avLst/>
          </a:prstGeom>
          <a:noFill/>
        </p:spPr>
        <p:txBody>
          <a:bodyPr wrap="square">
            <a:spAutoFit/>
          </a:bodyPr>
          <a:lstStyle/>
          <a:p>
            <a:pPr algn="just"/>
            <a:r>
              <a:rPr lang="en-US" sz="1100" dirty="0"/>
              <a:t>Green for good performers, yellow for fair performers, and red for weak performers. Real GDP growth above 6 percent green, 4–6 percent yellow, and below 4 percent red. Inflation below 5 percent is green, 5–9.9 percent yellow, and above 10 percent red. Current account surplus is green, deficits below 5 percent yellow, and above </a:t>
            </a:r>
          </a:p>
          <a:p>
            <a:pPr algn="just"/>
            <a:r>
              <a:rPr lang="en-US" sz="1100" dirty="0"/>
              <a:t>5 percent red. Fiscal surpluses and deficits below 3 percent are green, 3–5 percent yellow, and above 5 percent red.</a:t>
            </a:r>
          </a:p>
        </p:txBody>
      </p:sp>
    </p:spTree>
    <p:extLst>
      <p:ext uri="{BB962C8B-B14F-4D97-AF65-F5344CB8AC3E}">
        <p14:creationId xmlns:p14="http://schemas.microsoft.com/office/powerpoint/2010/main" val="1255639177"/>
      </p:ext>
    </p:extLst>
  </p:cSld>
  <p:clrMapOvr>
    <a:masterClrMapping/>
  </p:clrMapOvr>
  <mc:AlternateContent xmlns:mc="http://schemas.openxmlformats.org/markup-compatibility/2006" xmlns:p14="http://schemas.microsoft.com/office/powerpoint/2010/main">
    <mc:Choice Requires="p14">
      <p:transition spd="slow" p14:dur="900">
        <p14:flythrough dir="out" hasBounce="1"/>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866FE350-F240-969A-1461-FBADA5323D2B}"/>
              </a:ext>
            </a:extLst>
          </p:cNvPr>
          <p:cNvSpPr>
            <a:spLocks noGrp="1"/>
          </p:cNvSpPr>
          <p:nvPr>
            <p:ph type="sldNum" sz="quarter" idx="12"/>
          </p:nvPr>
        </p:nvSpPr>
        <p:spPr/>
        <p:txBody>
          <a:bodyPr/>
          <a:lstStyle/>
          <a:p>
            <a:fld id="{EE148BE8-9E75-414F-A482-815BCA8006D8}" type="slidenum">
              <a:rPr lang="x-none" smtClean="0"/>
              <a:t>14</a:t>
            </a:fld>
            <a:endParaRPr lang="x-none"/>
          </a:p>
        </p:txBody>
      </p:sp>
      <p:pic>
        <p:nvPicPr>
          <p:cNvPr id="7" name="Picture 6">
            <a:extLst>
              <a:ext uri="{FF2B5EF4-FFF2-40B4-BE49-F238E27FC236}">
                <a16:creationId xmlns:a16="http://schemas.microsoft.com/office/drawing/2014/main" xmlns="" id="{8DC888B0-88CE-7D9A-160B-CE8E6F6F891A}"/>
              </a:ext>
            </a:extLst>
          </p:cNvPr>
          <p:cNvPicPr>
            <a:picLocks noChangeAspect="1"/>
          </p:cNvPicPr>
          <p:nvPr/>
        </p:nvPicPr>
        <p:blipFill>
          <a:blip r:embed="rId3"/>
          <a:stretch>
            <a:fillRect/>
          </a:stretch>
        </p:blipFill>
        <p:spPr>
          <a:xfrm>
            <a:off x="728124" y="2249083"/>
            <a:ext cx="4125015" cy="3097936"/>
          </a:xfrm>
          <a:prstGeom prst="rect">
            <a:avLst/>
          </a:prstGeom>
        </p:spPr>
      </p:pic>
      <p:sp>
        <p:nvSpPr>
          <p:cNvPr id="11" name="TextBox 10">
            <a:extLst>
              <a:ext uri="{FF2B5EF4-FFF2-40B4-BE49-F238E27FC236}">
                <a16:creationId xmlns:a16="http://schemas.microsoft.com/office/drawing/2014/main" xmlns="" id="{96C335B6-B3A0-7566-A8DE-7D4C5D244AF7}"/>
              </a:ext>
            </a:extLst>
          </p:cNvPr>
          <p:cNvSpPr txBox="1"/>
          <p:nvPr/>
        </p:nvSpPr>
        <p:spPr>
          <a:xfrm>
            <a:off x="1469612" y="1405654"/>
            <a:ext cx="2941672" cy="646331"/>
          </a:xfrm>
          <a:prstGeom prst="rect">
            <a:avLst/>
          </a:prstGeom>
          <a:noFill/>
        </p:spPr>
        <p:txBody>
          <a:bodyPr wrap="square">
            <a:spAutoFit/>
          </a:bodyPr>
          <a:lstStyle/>
          <a:p>
            <a:r>
              <a:rPr lang="en-US" sz="1200" b="1" dirty="0"/>
              <a:t>Sub-Saharan Africa: Fiscal Adjustment Needed to Stabilize Debt Below 70% of GDP</a:t>
            </a:r>
          </a:p>
        </p:txBody>
      </p:sp>
      <p:pic>
        <p:nvPicPr>
          <p:cNvPr id="3" name="Picture 2" descr="A picture containing text, diagram, map&#10;&#10;Description automatically generated">
            <a:extLst>
              <a:ext uri="{FF2B5EF4-FFF2-40B4-BE49-F238E27FC236}">
                <a16:creationId xmlns:a16="http://schemas.microsoft.com/office/drawing/2014/main" xmlns="" id="{CB606141-572E-5E0E-8165-6D444A620ABE}"/>
              </a:ext>
            </a:extLst>
          </p:cNvPr>
          <p:cNvPicPr>
            <a:picLocks noChangeAspect="1"/>
          </p:cNvPicPr>
          <p:nvPr/>
        </p:nvPicPr>
        <p:blipFill>
          <a:blip r:embed="rId4"/>
          <a:stretch>
            <a:fillRect/>
          </a:stretch>
        </p:blipFill>
        <p:spPr>
          <a:xfrm>
            <a:off x="6292610" y="1128010"/>
            <a:ext cx="5103112" cy="5133347"/>
          </a:xfrm>
          <a:prstGeom prst="rect">
            <a:avLst/>
          </a:prstGeom>
        </p:spPr>
      </p:pic>
      <p:sp>
        <p:nvSpPr>
          <p:cNvPr id="4" name="TextBox 3">
            <a:extLst>
              <a:ext uri="{FF2B5EF4-FFF2-40B4-BE49-F238E27FC236}">
                <a16:creationId xmlns:a16="http://schemas.microsoft.com/office/drawing/2014/main" xmlns="" id="{9C3B1FAC-F404-5D8A-2A70-CF45456BA5DD}"/>
              </a:ext>
            </a:extLst>
          </p:cNvPr>
          <p:cNvSpPr txBox="1"/>
          <p:nvPr/>
        </p:nvSpPr>
        <p:spPr>
          <a:xfrm>
            <a:off x="6996945" y="858038"/>
            <a:ext cx="2941672" cy="276999"/>
          </a:xfrm>
          <a:prstGeom prst="rect">
            <a:avLst/>
          </a:prstGeom>
          <a:noFill/>
        </p:spPr>
        <p:txBody>
          <a:bodyPr wrap="square">
            <a:spAutoFit/>
          </a:bodyPr>
          <a:lstStyle/>
          <a:p>
            <a:r>
              <a:rPr lang="en-US" sz="1200" b="1" dirty="0"/>
              <a:t>Volatility in real GDP growth 2020 - 2024 </a:t>
            </a:r>
          </a:p>
        </p:txBody>
      </p:sp>
      <p:sp>
        <p:nvSpPr>
          <p:cNvPr id="5" name="Oval 4">
            <a:extLst>
              <a:ext uri="{FF2B5EF4-FFF2-40B4-BE49-F238E27FC236}">
                <a16:creationId xmlns:a16="http://schemas.microsoft.com/office/drawing/2014/main" xmlns="" id="{A396B01C-1708-A424-C218-07B5DD22F2D5}"/>
              </a:ext>
            </a:extLst>
          </p:cNvPr>
          <p:cNvSpPr/>
          <p:nvPr/>
        </p:nvSpPr>
        <p:spPr>
          <a:xfrm>
            <a:off x="-97326" y="0"/>
            <a:ext cx="1390300" cy="858038"/>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lnSpc>
                <a:spcPct val="90000"/>
              </a:lnSpc>
              <a:spcBef>
                <a:spcPct val="0"/>
              </a:spcBef>
              <a:spcAft>
                <a:spcPts val="600"/>
              </a:spcAft>
            </a:pPr>
            <a:r>
              <a:rPr lang="en-US" sz="1200" b="1" dirty="0">
                <a:solidFill>
                  <a:srgbClr val="FFFFFF"/>
                </a:solidFill>
                <a:latin typeface="Aharoni" panose="02010803020104030203" pitchFamily="2" charset="-79"/>
                <a:ea typeface="+mj-ea"/>
                <a:cs typeface="Aharoni" panose="02010803020104030203" pitchFamily="2" charset="-79"/>
              </a:rPr>
              <a:t>Why</a:t>
            </a:r>
          </a:p>
          <a:p>
            <a:pPr algn="ctr">
              <a:lnSpc>
                <a:spcPct val="90000"/>
              </a:lnSpc>
              <a:spcBef>
                <a:spcPct val="0"/>
              </a:spcBef>
              <a:spcAft>
                <a:spcPts val="600"/>
              </a:spcAft>
            </a:pPr>
            <a:r>
              <a:rPr lang="en-US" sz="1200" b="1" dirty="0">
                <a:solidFill>
                  <a:srgbClr val="FFFFFF"/>
                </a:solidFill>
                <a:latin typeface="Aharoni" panose="02010803020104030203" pitchFamily="2" charset="-79"/>
                <a:ea typeface="+mj-ea"/>
                <a:cs typeface="Aharoni" panose="02010803020104030203" pitchFamily="2" charset="-79"/>
              </a:rPr>
              <a:t>Fiscal Risks Matter</a:t>
            </a:r>
            <a:endParaRPr lang="en-US" sz="1200" b="1" kern="1200" dirty="0">
              <a:solidFill>
                <a:srgbClr val="FFFFFF"/>
              </a:solidFill>
              <a:latin typeface="Aharoni" panose="02010803020104030203" pitchFamily="2" charset="-79"/>
              <a:ea typeface="+mj-ea"/>
              <a:cs typeface="Aharoni" panose="02010803020104030203" pitchFamily="2" charset="-79"/>
            </a:endParaRPr>
          </a:p>
        </p:txBody>
      </p:sp>
      <p:sp>
        <p:nvSpPr>
          <p:cNvPr id="8" name="TextBox 7">
            <a:extLst>
              <a:ext uri="{FF2B5EF4-FFF2-40B4-BE49-F238E27FC236}">
                <a16:creationId xmlns:a16="http://schemas.microsoft.com/office/drawing/2014/main" xmlns="" id="{7BFD54E7-23DD-EE9A-8F97-B180844AC20D}"/>
              </a:ext>
            </a:extLst>
          </p:cNvPr>
          <p:cNvSpPr txBox="1"/>
          <p:nvPr/>
        </p:nvSpPr>
        <p:spPr>
          <a:xfrm>
            <a:off x="2374033" y="168686"/>
            <a:ext cx="6582544" cy="369332"/>
          </a:xfrm>
          <a:prstGeom prst="rect">
            <a:avLst/>
          </a:prstGeom>
          <a:noFill/>
        </p:spPr>
        <p:txBody>
          <a:bodyPr wrap="square">
            <a:spAutoFit/>
          </a:bodyPr>
          <a:lstStyle/>
          <a:p>
            <a:r>
              <a:rPr lang="en-US" b="1" dirty="0">
                <a:solidFill>
                  <a:schemeClr val="bg1"/>
                </a:solidFill>
              </a:rPr>
              <a:t>Sources of Fiscal Risk African in context: Macroeconomic Shocks</a:t>
            </a:r>
          </a:p>
        </p:txBody>
      </p:sp>
      <p:sp>
        <p:nvSpPr>
          <p:cNvPr id="12" name="TextBox 11">
            <a:extLst>
              <a:ext uri="{FF2B5EF4-FFF2-40B4-BE49-F238E27FC236}">
                <a16:creationId xmlns:a16="http://schemas.microsoft.com/office/drawing/2014/main" xmlns="" id="{A06B922A-E821-6DA6-1483-078892654F72}"/>
              </a:ext>
            </a:extLst>
          </p:cNvPr>
          <p:cNvSpPr txBox="1"/>
          <p:nvPr/>
        </p:nvSpPr>
        <p:spPr>
          <a:xfrm>
            <a:off x="597824" y="5799692"/>
            <a:ext cx="4363221" cy="261610"/>
          </a:xfrm>
          <a:prstGeom prst="rect">
            <a:avLst/>
          </a:prstGeom>
          <a:noFill/>
        </p:spPr>
        <p:txBody>
          <a:bodyPr wrap="square">
            <a:spAutoFit/>
          </a:bodyPr>
          <a:lstStyle/>
          <a:p>
            <a:r>
              <a:rPr lang="en-US" sz="1100" dirty="0"/>
              <a:t>Source: IMF Sub-Saharan Africa Regional Economic Outlook Oct 2022</a:t>
            </a:r>
          </a:p>
        </p:txBody>
      </p:sp>
      <p:sp>
        <p:nvSpPr>
          <p:cNvPr id="13" name="TextBox 12">
            <a:extLst>
              <a:ext uri="{FF2B5EF4-FFF2-40B4-BE49-F238E27FC236}">
                <a16:creationId xmlns:a16="http://schemas.microsoft.com/office/drawing/2014/main" xmlns="" id="{22485E7F-7ADE-D6CE-D62E-DF02A23A6D9F}"/>
              </a:ext>
            </a:extLst>
          </p:cNvPr>
          <p:cNvSpPr txBox="1"/>
          <p:nvPr/>
        </p:nvSpPr>
        <p:spPr>
          <a:xfrm>
            <a:off x="8018824" y="6356350"/>
            <a:ext cx="2363223" cy="230832"/>
          </a:xfrm>
          <a:prstGeom prst="rect">
            <a:avLst/>
          </a:prstGeom>
          <a:noFill/>
        </p:spPr>
        <p:txBody>
          <a:bodyPr wrap="square">
            <a:spAutoFit/>
          </a:bodyPr>
          <a:lstStyle/>
          <a:p>
            <a:r>
              <a:rPr lang="en-US" sz="900" b="1" dirty="0"/>
              <a:t>Source: AfDB Africa Economic Outlook 2023</a:t>
            </a:r>
          </a:p>
        </p:txBody>
      </p:sp>
      <p:sp>
        <p:nvSpPr>
          <p:cNvPr id="2" name="TextBox 1">
            <a:extLst>
              <a:ext uri="{FF2B5EF4-FFF2-40B4-BE49-F238E27FC236}">
                <a16:creationId xmlns:a16="http://schemas.microsoft.com/office/drawing/2014/main" xmlns="" id="{795FAAA6-04F3-BBAB-59C7-BA28B1194A18}"/>
              </a:ext>
            </a:extLst>
          </p:cNvPr>
          <p:cNvSpPr txBox="1"/>
          <p:nvPr/>
        </p:nvSpPr>
        <p:spPr>
          <a:xfrm>
            <a:off x="475385" y="2249083"/>
            <a:ext cx="705951" cy="253916"/>
          </a:xfrm>
          <a:prstGeom prst="rect">
            <a:avLst/>
          </a:prstGeom>
          <a:noFill/>
        </p:spPr>
        <p:txBody>
          <a:bodyPr wrap="square" rtlCol="0">
            <a:spAutoFit/>
          </a:bodyPr>
          <a:lstStyle/>
          <a:p>
            <a:r>
              <a:rPr lang="en-US" sz="1050" dirty="0"/>
              <a:t>Figure 1a</a:t>
            </a:r>
          </a:p>
        </p:txBody>
      </p:sp>
      <p:sp>
        <p:nvSpPr>
          <p:cNvPr id="9" name="TextBox 8">
            <a:extLst>
              <a:ext uri="{FF2B5EF4-FFF2-40B4-BE49-F238E27FC236}">
                <a16:creationId xmlns:a16="http://schemas.microsoft.com/office/drawing/2014/main" xmlns="" id="{B12425EA-5B9B-C3DE-F079-E9F1BD8740E1}"/>
              </a:ext>
            </a:extLst>
          </p:cNvPr>
          <p:cNvSpPr txBox="1"/>
          <p:nvPr/>
        </p:nvSpPr>
        <p:spPr>
          <a:xfrm>
            <a:off x="5971717" y="1474903"/>
            <a:ext cx="696019" cy="253916"/>
          </a:xfrm>
          <a:prstGeom prst="rect">
            <a:avLst/>
          </a:prstGeom>
          <a:noFill/>
        </p:spPr>
        <p:txBody>
          <a:bodyPr wrap="square" rtlCol="0">
            <a:spAutoFit/>
          </a:bodyPr>
          <a:lstStyle/>
          <a:p>
            <a:r>
              <a:rPr lang="en-US" sz="1050" dirty="0"/>
              <a:t>Figure 1b</a:t>
            </a:r>
          </a:p>
        </p:txBody>
      </p:sp>
    </p:spTree>
    <p:extLst>
      <p:ext uri="{BB962C8B-B14F-4D97-AF65-F5344CB8AC3E}">
        <p14:creationId xmlns:p14="http://schemas.microsoft.com/office/powerpoint/2010/main" val="1706393441"/>
      </p:ext>
    </p:extLst>
  </p:cSld>
  <p:clrMapOvr>
    <a:masterClrMapping/>
  </p:clrMapOvr>
  <mc:AlternateContent xmlns:mc="http://schemas.openxmlformats.org/markup-compatibility/2006" xmlns:p14="http://schemas.microsoft.com/office/powerpoint/2010/main">
    <mc:Choice Requires="p14">
      <p:transition spd="slow" p14:dur="900">
        <p14:flythrough dir="out" hasBounce="1"/>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15279801-3FEF-FB1B-85BC-264EC00CFE1C}"/>
              </a:ext>
            </a:extLst>
          </p:cNvPr>
          <p:cNvPicPr>
            <a:picLocks noChangeAspect="1"/>
          </p:cNvPicPr>
          <p:nvPr/>
        </p:nvPicPr>
        <p:blipFill>
          <a:blip r:embed="rId3"/>
          <a:stretch>
            <a:fillRect/>
          </a:stretch>
        </p:blipFill>
        <p:spPr>
          <a:xfrm>
            <a:off x="188619" y="1249492"/>
            <a:ext cx="11646194" cy="5489658"/>
          </a:xfrm>
          <a:prstGeom prst="rect">
            <a:avLst/>
          </a:prstGeom>
        </p:spPr>
      </p:pic>
      <p:sp>
        <p:nvSpPr>
          <p:cNvPr id="5" name="TextBox 4">
            <a:extLst>
              <a:ext uri="{FF2B5EF4-FFF2-40B4-BE49-F238E27FC236}">
                <a16:creationId xmlns:a16="http://schemas.microsoft.com/office/drawing/2014/main" xmlns="" id="{73EC2530-2E21-BE2F-905B-5D239BDE6E0D}"/>
              </a:ext>
            </a:extLst>
          </p:cNvPr>
          <p:cNvSpPr txBox="1"/>
          <p:nvPr/>
        </p:nvSpPr>
        <p:spPr>
          <a:xfrm>
            <a:off x="761787" y="832158"/>
            <a:ext cx="10894010" cy="307777"/>
          </a:xfrm>
          <a:prstGeom prst="rect">
            <a:avLst/>
          </a:prstGeom>
          <a:noFill/>
        </p:spPr>
        <p:txBody>
          <a:bodyPr wrap="square" rtlCol="0">
            <a:spAutoFit/>
          </a:bodyPr>
          <a:lstStyle/>
          <a:p>
            <a:r>
              <a:rPr lang="en-US" sz="1400" b="1" dirty="0">
                <a:solidFill>
                  <a:srgbClr val="FF0000"/>
                </a:solidFill>
              </a:rPr>
              <a:t>Between 2017 – 2019 fiscal risk factors accounted </a:t>
            </a:r>
            <a:r>
              <a:rPr lang="en-US" sz="1400" b="1" dirty="0" err="1">
                <a:solidFill>
                  <a:srgbClr val="FF0000"/>
                </a:solidFill>
              </a:rPr>
              <a:t>foabout</a:t>
            </a:r>
            <a:r>
              <a:rPr lang="en-US" sz="1400" b="1" dirty="0">
                <a:solidFill>
                  <a:srgbClr val="FF0000"/>
                </a:solidFill>
              </a:rPr>
              <a:t> 70% of worsening of  Debt of HIPC African countries to  either high risk or in debt  </a:t>
            </a:r>
          </a:p>
        </p:txBody>
      </p:sp>
      <p:sp>
        <p:nvSpPr>
          <p:cNvPr id="10" name="TextBox 9">
            <a:extLst>
              <a:ext uri="{FF2B5EF4-FFF2-40B4-BE49-F238E27FC236}">
                <a16:creationId xmlns:a16="http://schemas.microsoft.com/office/drawing/2014/main" xmlns="" id="{326CD95B-8D02-C582-C6F3-13EC9BFE2C73}"/>
              </a:ext>
            </a:extLst>
          </p:cNvPr>
          <p:cNvSpPr txBox="1"/>
          <p:nvPr/>
        </p:nvSpPr>
        <p:spPr>
          <a:xfrm>
            <a:off x="4662322" y="6639610"/>
            <a:ext cx="7131715" cy="286166"/>
          </a:xfrm>
          <a:prstGeom prst="rect">
            <a:avLst/>
          </a:prstGeom>
          <a:noFill/>
        </p:spPr>
        <p:txBody>
          <a:bodyPr wrap="square">
            <a:spAutoFit/>
          </a:bodyPr>
          <a:lstStyle/>
          <a:p>
            <a:r>
              <a:rPr lang="en-US" sz="1200" b="1" dirty="0"/>
              <a:t>Source: IMF Policy Paper: The evolution of public debt vulnerabilities in Lower income economies. Feb 2020</a:t>
            </a:r>
          </a:p>
        </p:txBody>
      </p:sp>
      <p:sp>
        <p:nvSpPr>
          <p:cNvPr id="6" name="Slide Number Placeholder 5">
            <a:extLst>
              <a:ext uri="{FF2B5EF4-FFF2-40B4-BE49-F238E27FC236}">
                <a16:creationId xmlns:a16="http://schemas.microsoft.com/office/drawing/2014/main" xmlns="" id="{866FE350-F240-969A-1461-FBADA5323D2B}"/>
              </a:ext>
            </a:extLst>
          </p:cNvPr>
          <p:cNvSpPr>
            <a:spLocks noGrp="1"/>
          </p:cNvSpPr>
          <p:nvPr>
            <p:ph type="sldNum" sz="quarter" idx="12"/>
          </p:nvPr>
        </p:nvSpPr>
        <p:spPr/>
        <p:txBody>
          <a:bodyPr/>
          <a:lstStyle/>
          <a:p>
            <a:fld id="{EE148BE8-9E75-414F-A482-815BCA8006D8}" type="slidenum">
              <a:rPr lang="x-none" smtClean="0"/>
              <a:t>15</a:t>
            </a:fld>
            <a:endParaRPr lang="x-none"/>
          </a:p>
        </p:txBody>
      </p:sp>
      <p:sp>
        <p:nvSpPr>
          <p:cNvPr id="3" name="Oval 2">
            <a:extLst>
              <a:ext uri="{FF2B5EF4-FFF2-40B4-BE49-F238E27FC236}">
                <a16:creationId xmlns:a16="http://schemas.microsoft.com/office/drawing/2014/main" xmlns="" id="{75D58BF7-5235-582C-79E7-3182EC4FC6A3}"/>
              </a:ext>
            </a:extLst>
          </p:cNvPr>
          <p:cNvSpPr/>
          <p:nvPr/>
        </p:nvSpPr>
        <p:spPr>
          <a:xfrm>
            <a:off x="-97326" y="0"/>
            <a:ext cx="1390300" cy="858038"/>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lnSpc>
                <a:spcPct val="90000"/>
              </a:lnSpc>
              <a:spcBef>
                <a:spcPct val="0"/>
              </a:spcBef>
              <a:spcAft>
                <a:spcPts val="600"/>
              </a:spcAft>
            </a:pPr>
            <a:r>
              <a:rPr lang="en-US" sz="1200" b="1" dirty="0">
                <a:solidFill>
                  <a:srgbClr val="FFFFFF"/>
                </a:solidFill>
                <a:latin typeface="Aharoni" panose="02010803020104030203" pitchFamily="2" charset="-79"/>
                <a:ea typeface="+mj-ea"/>
                <a:cs typeface="Aharoni" panose="02010803020104030203" pitchFamily="2" charset="-79"/>
              </a:rPr>
              <a:t>Why</a:t>
            </a:r>
          </a:p>
          <a:p>
            <a:pPr algn="ctr">
              <a:lnSpc>
                <a:spcPct val="90000"/>
              </a:lnSpc>
              <a:spcBef>
                <a:spcPct val="0"/>
              </a:spcBef>
              <a:spcAft>
                <a:spcPts val="600"/>
              </a:spcAft>
            </a:pPr>
            <a:r>
              <a:rPr lang="en-US" sz="1200" b="1" dirty="0">
                <a:solidFill>
                  <a:srgbClr val="FFFFFF"/>
                </a:solidFill>
                <a:latin typeface="Aharoni" panose="02010803020104030203" pitchFamily="2" charset="-79"/>
                <a:ea typeface="+mj-ea"/>
                <a:cs typeface="Aharoni" panose="02010803020104030203" pitchFamily="2" charset="-79"/>
              </a:rPr>
              <a:t>Fiscal Risks Matter</a:t>
            </a:r>
            <a:endParaRPr lang="en-US" sz="1200" b="1" kern="1200" dirty="0">
              <a:solidFill>
                <a:srgbClr val="FFFFFF"/>
              </a:solidFill>
              <a:latin typeface="Aharoni" panose="02010803020104030203" pitchFamily="2" charset="-79"/>
              <a:ea typeface="+mj-ea"/>
              <a:cs typeface="Aharoni" panose="02010803020104030203" pitchFamily="2" charset="-79"/>
            </a:endParaRPr>
          </a:p>
        </p:txBody>
      </p:sp>
      <p:sp>
        <p:nvSpPr>
          <p:cNvPr id="7" name="TextBox 6">
            <a:extLst>
              <a:ext uri="{FF2B5EF4-FFF2-40B4-BE49-F238E27FC236}">
                <a16:creationId xmlns:a16="http://schemas.microsoft.com/office/drawing/2014/main" xmlns="" id="{A29867E4-FFC9-5F3F-0458-460668EB815F}"/>
              </a:ext>
            </a:extLst>
          </p:cNvPr>
          <p:cNvSpPr txBox="1"/>
          <p:nvPr/>
        </p:nvSpPr>
        <p:spPr>
          <a:xfrm>
            <a:off x="4156874" y="130195"/>
            <a:ext cx="4771305" cy="369332"/>
          </a:xfrm>
          <a:prstGeom prst="rect">
            <a:avLst/>
          </a:prstGeom>
          <a:noFill/>
        </p:spPr>
        <p:txBody>
          <a:bodyPr wrap="square">
            <a:spAutoFit/>
          </a:bodyPr>
          <a:lstStyle/>
          <a:p>
            <a:r>
              <a:rPr lang="en-US" b="1" dirty="0">
                <a:solidFill>
                  <a:schemeClr val="bg1"/>
                </a:solidFill>
              </a:rPr>
              <a:t>Sources of Fiscal Risk: Macroeconomic Shocks</a:t>
            </a:r>
          </a:p>
        </p:txBody>
      </p:sp>
      <p:pic>
        <p:nvPicPr>
          <p:cNvPr id="11" name="Graphic 10" descr="Badge Tick1 outline">
            <a:extLst>
              <a:ext uri="{FF2B5EF4-FFF2-40B4-BE49-F238E27FC236}">
                <a16:creationId xmlns:a16="http://schemas.microsoft.com/office/drawing/2014/main" xmlns="" id="{E3218D68-4F4C-7328-5A89-B047D1D6E2F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11215557" y="2491399"/>
            <a:ext cx="675408" cy="675408"/>
          </a:xfrm>
          <a:prstGeom prst="rect">
            <a:avLst/>
          </a:prstGeom>
        </p:spPr>
      </p:pic>
      <p:pic>
        <p:nvPicPr>
          <p:cNvPr id="12" name="Graphic 11" descr="Badge Tick1 outline">
            <a:extLst>
              <a:ext uri="{FF2B5EF4-FFF2-40B4-BE49-F238E27FC236}">
                <a16:creationId xmlns:a16="http://schemas.microsoft.com/office/drawing/2014/main" xmlns="" id="{D53BCBDF-B4D6-900D-4A61-86DFF770606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8546190" y="2863890"/>
            <a:ext cx="597810" cy="597810"/>
          </a:xfrm>
          <a:prstGeom prst="rect">
            <a:avLst/>
          </a:prstGeom>
        </p:spPr>
      </p:pic>
      <p:pic>
        <p:nvPicPr>
          <p:cNvPr id="13" name="Graphic 12" descr="Badge Tick1 outline">
            <a:extLst>
              <a:ext uri="{FF2B5EF4-FFF2-40B4-BE49-F238E27FC236}">
                <a16:creationId xmlns:a16="http://schemas.microsoft.com/office/drawing/2014/main" xmlns="" id="{5EB2A900-A940-9DAD-1B8E-40CDEF27B74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10619210" y="3396055"/>
            <a:ext cx="675408" cy="675408"/>
          </a:xfrm>
          <a:prstGeom prst="rect">
            <a:avLst/>
          </a:prstGeom>
        </p:spPr>
      </p:pic>
      <p:pic>
        <p:nvPicPr>
          <p:cNvPr id="14" name="Graphic 13" descr="Badge Tick1 outline">
            <a:extLst>
              <a:ext uri="{FF2B5EF4-FFF2-40B4-BE49-F238E27FC236}">
                <a16:creationId xmlns:a16="http://schemas.microsoft.com/office/drawing/2014/main" xmlns="" id="{55890E5A-0262-50F1-CDFB-A084DB59E81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6542526" y="3972330"/>
            <a:ext cx="675408" cy="675408"/>
          </a:xfrm>
          <a:prstGeom prst="rect">
            <a:avLst/>
          </a:prstGeom>
        </p:spPr>
      </p:pic>
      <p:pic>
        <p:nvPicPr>
          <p:cNvPr id="15" name="Graphic 14" descr="Badge Tick1 outline">
            <a:extLst>
              <a:ext uri="{FF2B5EF4-FFF2-40B4-BE49-F238E27FC236}">
                <a16:creationId xmlns:a16="http://schemas.microsoft.com/office/drawing/2014/main" xmlns="" id="{2215BC6A-E511-6417-7D0C-41A59C915B9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8091830" y="4275034"/>
            <a:ext cx="675408" cy="675408"/>
          </a:xfrm>
          <a:prstGeom prst="rect">
            <a:avLst/>
          </a:prstGeom>
        </p:spPr>
      </p:pic>
      <p:pic>
        <p:nvPicPr>
          <p:cNvPr id="16" name="Graphic 15" descr="Badge Tick1 outline">
            <a:extLst>
              <a:ext uri="{FF2B5EF4-FFF2-40B4-BE49-F238E27FC236}">
                <a16:creationId xmlns:a16="http://schemas.microsoft.com/office/drawing/2014/main" xmlns="" id="{475F1EC6-9AE2-9985-0AE4-20371F2EF5AA}"/>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11379523" y="5822572"/>
            <a:ext cx="675408" cy="675408"/>
          </a:xfrm>
          <a:prstGeom prst="rect">
            <a:avLst/>
          </a:prstGeom>
        </p:spPr>
      </p:pic>
      <p:sp>
        <p:nvSpPr>
          <p:cNvPr id="18" name="TextBox 17">
            <a:extLst>
              <a:ext uri="{FF2B5EF4-FFF2-40B4-BE49-F238E27FC236}">
                <a16:creationId xmlns:a16="http://schemas.microsoft.com/office/drawing/2014/main" xmlns="" id="{27319140-A48F-0860-3B85-935AE21D83BF}"/>
              </a:ext>
            </a:extLst>
          </p:cNvPr>
          <p:cNvSpPr txBox="1"/>
          <p:nvPr/>
        </p:nvSpPr>
        <p:spPr>
          <a:xfrm>
            <a:off x="3194720" y="1002426"/>
            <a:ext cx="6173620" cy="400110"/>
          </a:xfrm>
          <a:prstGeom prst="rect">
            <a:avLst/>
          </a:prstGeom>
          <a:noFill/>
        </p:spPr>
        <p:txBody>
          <a:bodyPr wrap="square">
            <a:spAutoFit/>
          </a:bodyPr>
          <a:lstStyle/>
          <a:p>
            <a:r>
              <a:rPr lang="en-US" sz="2000" b="1" dirty="0">
                <a:solidFill>
                  <a:srgbClr val="0070C0"/>
                </a:solidFill>
              </a:rPr>
              <a:t>Changes in Risk Ratings under the LIC DSF, 2016–19</a:t>
            </a:r>
          </a:p>
        </p:txBody>
      </p:sp>
    </p:spTree>
    <p:extLst>
      <p:ext uri="{BB962C8B-B14F-4D97-AF65-F5344CB8AC3E}">
        <p14:creationId xmlns:p14="http://schemas.microsoft.com/office/powerpoint/2010/main" val="1275813503"/>
      </p:ext>
    </p:extLst>
  </p:cSld>
  <p:clrMapOvr>
    <a:masterClrMapping/>
  </p:clrMapOvr>
  <mc:AlternateContent xmlns:mc="http://schemas.openxmlformats.org/markup-compatibility/2006" xmlns:p14="http://schemas.microsoft.com/office/powerpoint/2010/main">
    <mc:Choice Requires="p14">
      <p:transition spd="slow" p14:dur="900">
        <p14:flythrough dir="out" hasBounce="1"/>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09588DA8-065E-4F6F-8EFD-43104AB2E0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xmlns="" id="{C4285719-470E-454C-AF62-8323075F1F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xmlns="" id="{CD9FE4EF-C4D8-49A0-B2FF-81D8DB7D8A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xmlns="" id="{4300840D-0A0B-4512-BACA-B439D5B9C57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xmlns="" id="{D2B78728-A580-49A7-84F9-6EF6F583AD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xmlns="" id="{38FAA1A1-D861-433F-88FA-1E9D6FD31D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Rectangle 22">
            <a:extLst>
              <a:ext uri="{FF2B5EF4-FFF2-40B4-BE49-F238E27FC236}">
                <a16:creationId xmlns:a16="http://schemas.microsoft.com/office/drawing/2014/main" xmlns="" id="{8D71EDA1-87BF-4D5D-AB79-F346FD1927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xmlns="" id="{3EFF3670-EF2A-FA0A-8093-A235CA8470A3}"/>
              </a:ext>
            </a:extLst>
          </p:cNvPr>
          <p:cNvSpPr txBox="1"/>
          <p:nvPr/>
        </p:nvSpPr>
        <p:spPr>
          <a:xfrm>
            <a:off x="3998291" y="2097968"/>
            <a:ext cx="2381328" cy="1477328"/>
          </a:xfrm>
          <a:prstGeom prst="rect">
            <a:avLst/>
          </a:prstGeom>
          <a:noFill/>
        </p:spPr>
        <p:txBody>
          <a:bodyPr wrap="square">
            <a:spAutoFit/>
          </a:bodyPr>
          <a:lstStyle/>
          <a:p>
            <a:pPr algn="ctr"/>
            <a:r>
              <a:rPr lang="en-US" dirty="0">
                <a:solidFill>
                  <a:srgbClr val="212529"/>
                </a:solidFill>
                <a:latin typeface="MuseoSans-300"/>
              </a:rPr>
              <a:t>22</a:t>
            </a:r>
            <a:r>
              <a:rPr lang="en-US" b="0" i="0" dirty="0">
                <a:solidFill>
                  <a:srgbClr val="212529"/>
                </a:solidFill>
                <a:effectLst/>
                <a:latin typeface="MuseoSans-300"/>
              </a:rPr>
              <a:t> out of 54 countries in Africa are either at high risk of debt distress or at debt distress </a:t>
            </a:r>
            <a:endParaRPr lang="en-US" dirty="0"/>
          </a:p>
        </p:txBody>
      </p:sp>
      <p:sp>
        <p:nvSpPr>
          <p:cNvPr id="4" name="Slide Number Placeholder 3">
            <a:extLst>
              <a:ext uri="{FF2B5EF4-FFF2-40B4-BE49-F238E27FC236}">
                <a16:creationId xmlns:a16="http://schemas.microsoft.com/office/drawing/2014/main" xmlns="" id="{D04B2DC3-8410-3C8E-CE1E-85DDC4077185}"/>
              </a:ext>
            </a:extLst>
          </p:cNvPr>
          <p:cNvSpPr>
            <a:spLocks noGrp="1"/>
          </p:cNvSpPr>
          <p:nvPr>
            <p:ph type="sldNum" sz="quarter" idx="12"/>
          </p:nvPr>
        </p:nvSpPr>
        <p:spPr/>
        <p:txBody>
          <a:bodyPr/>
          <a:lstStyle/>
          <a:p>
            <a:fld id="{EE148BE8-9E75-414F-A482-815BCA8006D8}" type="slidenum">
              <a:rPr lang="x-none" smtClean="0"/>
              <a:t>16</a:t>
            </a:fld>
            <a:endParaRPr lang="x-none"/>
          </a:p>
        </p:txBody>
      </p:sp>
      <p:sp>
        <p:nvSpPr>
          <p:cNvPr id="2" name="Oval 1">
            <a:extLst>
              <a:ext uri="{FF2B5EF4-FFF2-40B4-BE49-F238E27FC236}">
                <a16:creationId xmlns:a16="http://schemas.microsoft.com/office/drawing/2014/main" xmlns="" id="{1944F68A-B4CB-D85C-96A4-32A9F85FD653}"/>
              </a:ext>
            </a:extLst>
          </p:cNvPr>
          <p:cNvSpPr/>
          <p:nvPr/>
        </p:nvSpPr>
        <p:spPr>
          <a:xfrm>
            <a:off x="-97327" y="0"/>
            <a:ext cx="2175251" cy="1956106"/>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lnSpc>
                <a:spcPct val="90000"/>
              </a:lnSpc>
              <a:spcBef>
                <a:spcPct val="0"/>
              </a:spcBef>
              <a:spcAft>
                <a:spcPts val="600"/>
              </a:spcAft>
            </a:pPr>
            <a:r>
              <a:rPr lang="en-US" sz="2000" b="1" dirty="0">
                <a:solidFill>
                  <a:srgbClr val="FFFFFF"/>
                </a:solidFill>
                <a:latin typeface="Aharoni" panose="02010803020104030203" pitchFamily="2" charset="-79"/>
                <a:ea typeface="+mj-ea"/>
                <a:cs typeface="Aharoni" panose="02010803020104030203" pitchFamily="2" charset="-79"/>
              </a:rPr>
              <a:t>Why</a:t>
            </a:r>
          </a:p>
          <a:p>
            <a:pPr algn="ctr">
              <a:lnSpc>
                <a:spcPct val="90000"/>
              </a:lnSpc>
              <a:spcBef>
                <a:spcPct val="0"/>
              </a:spcBef>
              <a:spcAft>
                <a:spcPts val="600"/>
              </a:spcAft>
            </a:pPr>
            <a:r>
              <a:rPr lang="en-US" sz="2000" b="1" dirty="0">
                <a:solidFill>
                  <a:srgbClr val="FFFFFF"/>
                </a:solidFill>
                <a:latin typeface="Aharoni" panose="02010803020104030203" pitchFamily="2" charset="-79"/>
                <a:ea typeface="+mj-ea"/>
                <a:cs typeface="Aharoni" panose="02010803020104030203" pitchFamily="2" charset="-79"/>
              </a:rPr>
              <a:t>Fiscal Risks Matter</a:t>
            </a:r>
            <a:endParaRPr lang="en-US" sz="2000" b="1" kern="1200" dirty="0">
              <a:solidFill>
                <a:srgbClr val="FFFFFF"/>
              </a:solidFill>
              <a:latin typeface="Aharoni" panose="02010803020104030203" pitchFamily="2" charset="-79"/>
              <a:ea typeface="+mj-ea"/>
              <a:cs typeface="Aharoni" panose="02010803020104030203" pitchFamily="2" charset="-79"/>
            </a:endParaRPr>
          </a:p>
        </p:txBody>
      </p:sp>
      <p:sp>
        <p:nvSpPr>
          <p:cNvPr id="6" name="TextBox 5">
            <a:extLst>
              <a:ext uri="{FF2B5EF4-FFF2-40B4-BE49-F238E27FC236}">
                <a16:creationId xmlns:a16="http://schemas.microsoft.com/office/drawing/2014/main" xmlns="" id="{4CEC7E19-F3C1-FEA6-53A3-51041D173773}"/>
              </a:ext>
            </a:extLst>
          </p:cNvPr>
          <p:cNvSpPr txBox="1"/>
          <p:nvPr/>
        </p:nvSpPr>
        <p:spPr>
          <a:xfrm>
            <a:off x="3883702" y="1551431"/>
            <a:ext cx="2450705" cy="369332"/>
          </a:xfrm>
          <a:prstGeom prst="rect">
            <a:avLst/>
          </a:prstGeom>
          <a:noFill/>
        </p:spPr>
        <p:txBody>
          <a:bodyPr wrap="square">
            <a:spAutoFit/>
          </a:bodyPr>
          <a:lstStyle/>
          <a:p>
            <a:pPr algn="ctr"/>
            <a:r>
              <a:rPr lang="en-US" sz="1800" dirty="0">
                <a:ln w="0"/>
                <a:solidFill>
                  <a:srgbClr val="00B050"/>
                </a:solidFill>
                <a:effectLst>
                  <a:outerShdw blurRad="38100" dist="19050" dir="2700000" algn="tl" rotWithShape="0">
                    <a:schemeClr val="dk1">
                      <a:alpha val="40000"/>
                    </a:schemeClr>
                  </a:outerShdw>
                </a:effectLst>
              </a:rPr>
              <a:t>Key Message</a:t>
            </a:r>
          </a:p>
        </p:txBody>
      </p:sp>
      <p:pic>
        <p:nvPicPr>
          <p:cNvPr id="7" name="Picture 6">
            <a:extLst>
              <a:ext uri="{FF2B5EF4-FFF2-40B4-BE49-F238E27FC236}">
                <a16:creationId xmlns:a16="http://schemas.microsoft.com/office/drawing/2014/main" xmlns="" id="{BA95BFA1-2DE1-869A-6688-2E42D157FC8F}"/>
              </a:ext>
            </a:extLst>
          </p:cNvPr>
          <p:cNvPicPr>
            <a:picLocks noChangeAspect="1"/>
          </p:cNvPicPr>
          <p:nvPr/>
        </p:nvPicPr>
        <p:blipFill>
          <a:blip r:embed="rId2"/>
          <a:stretch>
            <a:fillRect/>
          </a:stretch>
        </p:blipFill>
        <p:spPr>
          <a:xfrm>
            <a:off x="6422202" y="313087"/>
            <a:ext cx="5219992" cy="6534775"/>
          </a:xfrm>
          <a:prstGeom prst="rect">
            <a:avLst/>
          </a:prstGeom>
        </p:spPr>
      </p:pic>
      <p:sp>
        <p:nvSpPr>
          <p:cNvPr id="9" name="TextBox 8">
            <a:extLst>
              <a:ext uri="{FF2B5EF4-FFF2-40B4-BE49-F238E27FC236}">
                <a16:creationId xmlns:a16="http://schemas.microsoft.com/office/drawing/2014/main" xmlns="" id="{E320A410-4637-09E4-6294-DBD512D39EE8}"/>
              </a:ext>
            </a:extLst>
          </p:cNvPr>
          <p:cNvSpPr txBox="1"/>
          <p:nvPr/>
        </p:nvSpPr>
        <p:spPr>
          <a:xfrm>
            <a:off x="7185991" y="10138"/>
            <a:ext cx="5093804" cy="307777"/>
          </a:xfrm>
          <a:prstGeom prst="rect">
            <a:avLst/>
          </a:prstGeom>
          <a:noFill/>
        </p:spPr>
        <p:txBody>
          <a:bodyPr wrap="square">
            <a:spAutoFit/>
          </a:bodyPr>
          <a:lstStyle/>
          <a:p>
            <a:r>
              <a:rPr lang="en-US" sz="1400" b="0" i="0" dirty="0">
                <a:effectLst/>
                <a:latin typeface="Arial" panose="020B0604020202020204" pitchFamily="34" charset="0"/>
              </a:rPr>
              <a:t>External debt distress rating, 2016–22</a:t>
            </a:r>
            <a:endParaRPr lang="en-US" sz="1400" dirty="0"/>
          </a:p>
        </p:txBody>
      </p:sp>
      <p:pic>
        <p:nvPicPr>
          <p:cNvPr id="18" name="Picture 17">
            <a:extLst>
              <a:ext uri="{FF2B5EF4-FFF2-40B4-BE49-F238E27FC236}">
                <a16:creationId xmlns:a16="http://schemas.microsoft.com/office/drawing/2014/main" xmlns="" id="{33B4388A-07B7-9C56-6832-38ED88D9E4D6}"/>
              </a:ext>
            </a:extLst>
          </p:cNvPr>
          <p:cNvPicPr>
            <a:picLocks noChangeAspect="1"/>
          </p:cNvPicPr>
          <p:nvPr/>
        </p:nvPicPr>
        <p:blipFill>
          <a:blip r:embed="rId3"/>
          <a:stretch>
            <a:fillRect/>
          </a:stretch>
        </p:blipFill>
        <p:spPr>
          <a:xfrm>
            <a:off x="4235941" y="4871059"/>
            <a:ext cx="2052845" cy="340519"/>
          </a:xfrm>
          <a:prstGeom prst="rect">
            <a:avLst/>
          </a:prstGeom>
        </p:spPr>
      </p:pic>
      <p:sp>
        <p:nvSpPr>
          <p:cNvPr id="24" name="TextBox 23">
            <a:extLst>
              <a:ext uri="{FF2B5EF4-FFF2-40B4-BE49-F238E27FC236}">
                <a16:creationId xmlns:a16="http://schemas.microsoft.com/office/drawing/2014/main" xmlns="" id="{34E5B07E-D53C-C055-F175-8654EE0712D3}"/>
              </a:ext>
            </a:extLst>
          </p:cNvPr>
          <p:cNvSpPr txBox="1"/>
          <p:nvPr/>
        </p:nvSpPr>
        <p:spPr>
          <a:xfrm>
            <a:off x="4289652" y="5838607"/>
            <a:ext cx="2151166" cy="738664"/>
          </a:xfrm>
          <a:prstGeom prst="rect">
            <a:avLst/>
          </a:prstGeom>
          <a:noFill/>
        </p:spPr>
        <p:txBody>
          <a:bodyPr wrap="square">
            <a:spAutoFit/>
          </a:bodyPr>
          <a:lstStyle/>
          <a:p>
            <a:pPr algn="l"/>
            <a:r>
              <a:rPr lang="en-US" sz="1050" b="0" i="0" dirty="0">
                <a:solidFill>
                  <a:srgbClr val="000000"/>
                </a:solidFill>
                <a:effectLst/>
                <a:latin typeface="Helvetica Neue"/>
              </a:rPr>
              <a:t>Source: </a:t>
            </a:r>
          </a:p>
          <a:p>
            <a:pPr algn="l"/>
            <a:r>
              <a:rPr lang="en-US" sz="1050" b="0" i="0" dirty="0">
                <a:solidFill>
                  <a:srgbClr val="000000"/>
                </a:solidFill>
                <a:effectLst/>
                <a:latin typeface="Helvetica Neue"/>
              </a:rPr>
              <a:t>AfDB Africa’s Macroeconomic Performance and Outlook - January 2023</a:t>
            </a:r>
          </a:p>
        </p:txBody>
      </p:sp>
      <p:sp>
        <p:nvSpPr>
          <p:cNvPr id="5" name="TextBox 4">
            <a:extLst>
              <a:ext uri="{FF2B5EF4-FFF2-40B4-BE49-F238E27FC236}">
                <a16:creationId xmlns:a16="http://schemas.microsoft.com/office/drawing/2014/main" xmlns="" id="{4AB70700-F2A2-01F3-ADBE-A5420C846BD0}"/>
              </a:ext>
            </a:extLst>
          </p:cNvPr>
          <p:cNvSpPr txBox="1"/>
          <p:nvPr/>
        </p:nvSpPr>
        <p:spPr>
          <a:xfrm>
            <a:off x="5417522" y="511388"/>
            <a:ext cx="641784" cy="253916"/>
          </a:xfrm>
          <a:prstGeom prst="rect">
            <a:avLst/>
          </a:prstGeom>
          <a:noFill/>
        </p:spPr>
        <p:txBody>
          <a:bodyPr wrap="square" rtlCol="0">
            <a:spAutoFit/>
          </a:bodyPr>
          <a:lstStyle/>
          <a:p>
            <a:r>
              <a:rPr lang="en-US" sz="1050" dirty="0"/>
              <a:t>Figure 3</a:t>
            </a:r>
          </a:p>
        </p:txBody>
      </p:sp>
    </p:spTree>
    <p:extLst>
      <p:ext uri="{BB962C8B-B14F-4D97-AF65-F5344CB8AC3E}">
        <p14:creationId xmlns:p14="http://schemas.microsoft.com/office/powerpoint/2010/main" val="180779424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09588DA8-065E-4F6F-8EFD-43104AB2E0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xmlns="" id="{C4285719-470E-454C-AF62-8323075F1F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xmlns="" id="{CD9FE4EF-C4D8-49A0-B2FF-81D8DB7D8A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xmlns="" id="{4300840D-0A0B-4512-BACA-B439D5B9C57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xmlns="" id="{D2B78728-A580-49A7-84F9-6EF6F583AD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xmlns="" id="{38FAA1A1-D861-433F-88FA-1E9D6FD31D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Rectangle 22">
            <a:extLst>
              <a:ext uri="{FF2B5EF4-FFF2-40B4-BE49-F238E27FC236}">
                <a16:creationId xmlns:a16="http://schemas.microsoft.com/office/drawing/2014/main" xmlns="" id="{8D71EDA1-87BF-4D5D-AB79-F346FD1927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xmlns="" id="{D4337AB3-64B8-A0CC-6382-D3290E503907}"/>
              </a:ext>
            </a:extLst>
          </p:cNvPr>
          <p:cNvPicPr>
            <a:picLocks noChangeAspect="1"/>
          </p:cNvPicPr>
          <p:nvPr/>
        </p:nvPicPr>
        <p:blipFill>
          <a:blip r:embed="rId2"/>
          <a:stretch>
            <a:fillRect/>
          </a:stretch>
        </p:blipFill>
        <p:spPr>
          <a:xfrm>
            <a:off x="4338616" y="580928"/>
            <a:ext cx="7850336" cy="5354925"/>
          </a:xfrm>
          <a:prstGeom prst="rect">
            <a:avLst/>
          </a:prstGeom>
        </p:spPr>
      </p:pic>
      <p:sp>
        <p:nvSpPr>
          <p:cNvPr id="22" name="TextBox 21">
            <a:extLst>
              <a:ext uri="{FF2B5EF4-FFF2-40B4-BE49-F238E27FC236}">
                <a16:creationId xmlns:a16="http://schemas.microsoft.com/office/drawing/2014/main" xmlns="" id="{C10E7645-FD2E-9C63-1503-B4B9F01DB6F0}"/>
              </a:ext>
            </a:extLst>
          </p:cNvPr>
          <p:cNvSpPr txBox="1"/>
          <p:nvPr/>
        </p:nvSpPr>
        <p:spPr>
          <a:xfrm>
            <a:off x="6859036" y="105798"/>
            <a:ext cx="1679388" cy="369332"/>
          </a:xfrm>
          <a:prstGeom prst="rect">
            <a:avLst/>
          </a:prstGeom>
          <a:noFill/>
        </p:spPr>
        <p:txBody>
          <a:bodyPr wrap="square">
            <a:spAutoFit/>
          </a:bodyPr>
          <a:lstStyle/>
          <a:p>
            <a:pPr algn="l"/>
            <a:r>
              <a:rPr lang="en-US" b="1" i="0" dirty="0">
                <a:solidFill>
                  <a:srgbClr val="000000"/>
                </a:solidFill>
                <a:effectLst/>
                <a:latin typeface="MuseoSans-300"/>
              </a:rPr>
              <a:t>Global Debt </a:t>
            </a:r>
          </a:p>
        </p:txBody>
      </p:sp>
      <p:sp>
        <p:nvSpPr>
          <p:cNvPr id="3" name="TextBox 2">
            <a:extLst>
              <a:ext uri="{FF2B5EF4-FFF2-40B4-BE49-F238E27FC236}">
                <a16:creationId xmlns:a16="http://schemas.microsoft.com/office/drawing/2014/main" xmlns="" id="{3EFF3670-EF2A-FA0A-8093-A235CA8470A3}"/>
              </a:ext>
            </a:extLst>
          </p:cNvPr>
          <p:cNvSpPr txBox="1"/>
          <p:nvPr/>
        </p:nvSpPr>
        <p:spPr>
          <a:xfrm>
            <a:off x="4293919" y="5924532"/>
            <a:ext cx="7638932" cy="923330"/>
          </a:xfrm>
          <a:prstGeom prst="rect">
            <a:avLst/>
          </a:prstGeom>
          <a:noFill/>
        </p:spPr>
        <p:txBody>
          <a:bodyPr wrap="square">
            <a:spAutoFit/>
          </a:bodyPr>
          <a:lstStyle/>
          <a:p>
            <a:r>
              <a:rPr lang="en-US" b="0" i="0" dirty="0">
                <a:solidFill>
                  <a:srgbClr val="212529"/>
                </a:solidFill>
                <a:effectLst/>
                <a:latin typeface="MuseoSans-300"/>
              </a:rPr>
              <a:t>The accumulation of public debt since 2007 is largely attributable to the two major economic crises governments have faced:</a:t>
            </a:r>
          </a:p>
          <a:p>
            <a:r>
              <a:rPr lang="en-US" b="0" i="0" dirty="0">
                <a:solidFill>
                  <a:srgbClr val="212529"/>
                </a:solidFill>
                <a:effectLst/>
                <a:latin typeface="MuseoSans-300"/>
              </a:rPr>
              <a:t>(1) first the global financial crisis, and  (2) then the COVID-19 pandemic</a:t>
            </a:r>
            <a:endParaRPr lang="en-US" dirty="0"/>
          </a:p>
        </p:txBody>
      </p:sp>
      <p:sp>
        <p:nvSpPr>
          <p:cNvPr id="4" name="Slide Number Placeholder 3">
            <a:extLst>
              <a:ext uri="{FF2B5EF4-FFF2-40B4-BE49-F238E27FC236}">
                <a16:creationId xmlns:a16="http://schemas.microsoft.com/office/drawing/2014/main" xmlns="" id="{D04B2DC3-8410-3C8E-CE1E-85DDC4077185}"/>
              </a:ext>
            </a:extLst>
          </p:cNvPr>
          <p:cNvSpPr>
            <a:spLocks noGrp="1"/>
          </p:cNvSpPr>
          <p:nvPr>
            <p:ph type="sldNum" sz="quarter" idx="12"/>
          </p:nvPr>
        </p:nvSpPr>
        <p:spPr/>
        <p:txBody>
          <a:bodyPr/>
          <a:lstStyle/>
          <a:p>
            <a:fld id="{EE148BE8-9E75-414F-A482-815BCA8006D8}" type="slidenum">
              <a:rPr lang="x-none" smtClean="0"/>
              <a:t>17</a:t>
            </a:fld>
            <a:endParaRPr lang="x-none"/>
          </a:p>
        </p:txBody>
      </p:sp>
      <p:sp>
        <p:nvSpPr>
          <p:cNvPr id="2" name="Oval 1">
            <a:extLst>
              <a:ext uri="{FF2B5EF4-FFF2-40B4-BE49-F238E27FC236}">
                <a16:creationId xmlns:a16="http://schemas.microsoft.com/office/drawing/2014/main" xmlns="" id="{1944F68A-B4CB-D85C-96A4-32A9F85FD653}"/>
              </a:ext>
            </a:extLst>
          </p:cNvPr>
          <p:cNvSpPr/>
          <p:nvPr/>
        </p:nvSpPr>
        <p:spPr>
          <a:xfrm>
            <a:off x="-97327" y="0"/>
            <a:ext cx="2175251" cy="1956106"/>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lnSpc>
                <a:spcPct val="90000"/>
              </a:lnSpc>
              <a:spcBef>
                <a:spcPct val="0"/>
              </a:spcBef>
              <a:spcAft>
                <a:spcPts val="600"/>
              </a:spcAft>
            </a:pPr>
            <a:r>
              <a:rPr lang="en-US" sz="2000" b="1" dirty="0">
                <a:solidFill>
                  <a:srgbClr val="FFFFFF"/>
                </a:solidFill>
                <a:latin typeface="Aharoni" panose="02010803020104030203" pitchFamily="2" charset="-79"/>
                <a:ea typeface="+mj-ea"/>
                <a:cs typeface="Aharoni" panose="02010803020104030203" pitchFamily="2" charset="-79"/>
              </a:rPr>
              <a:t>Why</a:t>
            </a:r>
          </a:p>
          <a:p>
            <a:pPr algn="ctr">
              <a:lnSpc>
                <a:spcPct val="90000"/>
              </a:lnSpc>
              <a:spcBef>
                <a:spcPct val="0"/>
              </a:spcBef>
              <a:spcAft>
                <a:spcPts val="600"/>
              </a:spcAft>
            </a:pPr>
            <a:r>
              <a:rPr lang="en-US" sz="2000" b="1" dirty="0">
                <a:solidFill>
                  <a:srgbClr val="FFFFFF"/>
                </a:solidFill>
                <a:latin typeface="Aharoni" panose="02010803020104030203" pitchFamily="2" charset="-79"/>
                <a:ea typeface="+mj-ea"/>
                <a:cs typeface="Aharoni" panose="02010803020104030203" pitchFamily="2" charset="-79"/>
              </a:rPr>
              <a:t>Fiscal Risks Matter</a:t>
            </a:r>
            <a:endParaRPr lang="en-US" sz="2000" b="1" kern="1200" dirty="0">
              <a:solidFill>
                <a:srgbClr val="FFFFFF"/>
              </a:solidFill>
              <a:latin typeface="Aharoni" panose="02010803020104030203" pitchFamily="2" charset="-79"/>
              <a:ea typeface="+mj-ea"/>
              <a:cs typeface="Aharoni" panose="02010803020104030203" pitchFamily="2" charset="-79"/>
            </a:endParaRPr>
          </a:p>
        </p:txBody>
      </p:sp>
      <p:sp>
        <p:nvSpPr>
          <p:cNvPr id="6" name="TextBox 5">
            <a:extLst>
              <a:ext uri="{FF2B5EF4-FFF2-40B4-BE49-F238E27FC236}">
                <a16:creationId xmlns:a16="http://schemas.microsoft.com/office/drawing/2014/main" xmlns="" id="{4CEC7E19-F3C1-FEA6-53A3-51041D173773}"/>
              </a:ext>
            </a:extLst>
          </p:cNvPr>
          <p:cNvSpPr txBox="1"/>
          <p:nvPr/>
        </p:nvSpPr>
        <p:spPr>
          <a:xfrm>
            <a:off x="3424739" y="5632588"/>
            <a:ext cx="2450705" cy="369332"/>
          </a:xfrm>
          <a:prstGeom prst="rect">
            <a:avLst/>
          </a:prstGeom>
          <a:noFill/>
        </p:spPr>
        <p:txBody>
          <a:bodyPr wrap="square">
            <a:spAutoFit/>
          </a:bodyPr>
          <a:lstStyle/>
          <a:p>
            <a:pPr algn="ctr"/>
            <a:r>
              <a:rPr lang="en-US" sz="1800" dirty="0">
                <a:ln w="0"/>
                <a:solidFill>
                  <a:srgbClr val="00B050"/>
                </a:solidFill>
                <a:effectLst>
                  <a:outerShdw blurRad="38100" dist="19050" dir="2700000" algn="tl" rotWithShape="0">
                    <a:schemeClr val="dk1">
                      <a:alpha val="40000"/>
                    </a:schemeClr>
                  </a:outerShdw>
                </a:effectLst>
              </a:rPr>
              <a:t>Key Message</a:t>
            </a:r>
          </a:p>
        </p:txBody>
      </p:sp>
      <p:sp>
        <p:nvSpPr>
          <p:cNvPr id="5" name="TextBox 4">
            <a:extLst>
              <a:ext uri="{FF2B5EF4-FFF2-40B4-BE49-F238E27FC236}">
                <a16:creationId xmlns:a16="http://schemas.microsoft.com/office/drawing/2014/main" xmlns="" id="{16308757-2656-23CD-00C9-598206A01669}"/>
              </a:ext>
            </a:extLst>
          </p:cNvPr>
          <p:cNvSpPr txBox="1"/>
          <p:nvPr/>
        </p:nvSpPr>
        <p:spPr>
          <a:xfrm>
            <a:off x="4485751" y="181040"/>
            <a:ext cx="641784" cy="253916"/>
          </a:xfrm>
          <a:prstGeom prst="rect">
            <a:avLst/>
          </a:prstGeom>
          <a:noFill/>
        </p:spPr>
        <p:txBody>
          <a:bodyPr wrap="square" rtlCol="0">
            <a:spAutoFit/>
          </a:bodyPr>
          <a:lstStyle/>
          <a:p>
            <a:r>
              <a:rPr lang="en-US" sz="1050" dirty="0"/>
              <a:t>Figure 2</a:t>
            </a:r>
          </a:p>
        </p:txBody>
      </p:sp>
    </p:spTree>
    <p:extLst>
      <p:ext uri="{BB962C8B-B14F-4D97-AF65-F5344CB8AC3E}">
        <p14:creationId xmlns:p14="http://schemas.microsoft.com/office/powerpoint/2010/main" val="292007816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866FE350-F240-969A-1461-FBADA5323D2B}"/>
              </a:ext>
            </a:extLst>
          </p:cNvPr>
          <p:cNvSpPr>
            <a:spLocks noGrp="1"/>
          </p:cNvSpPr>
          <p:nvPr>
            <p:ph type="sldNum" sz="quarter" idx="12"/>
          </p:nvPr>
        </p:nvSpPr>
        <p:spPr/>
        <p:txBody>
          <a:bodyPr/>
          <a:lstStyle/>
          <a:p>
            <a:fld id="{EE148BE8-9E75-414F-A482-815BCA8006D8}" type="slidenum">
              <a:rPr lang="x-none" smtClean="0"/>
              <a:t>18</a:t>
            </a:fld>
            <a:endParaRPr lang="x-none"/>
          </a:p>
        </p:txBody>
      </p:sp>
      <p:sp>
        <p:nvSpPr>
          <p:cNvPr id="5" name="Oval 4">
            <a:extLst>
              <a:ext uri="{FF2B5EF4-FFF2-40B4-BE49-F238E27FC236}">
                <a16:creationId xmlns:a16="http://schemas.microsoft.com/office/drawing/2014/main" xmlns="" id="{A396B01C-1708-A424-C218-07B5DD22F2D5}"/>
              </a:ext>
            </a:extLst>
          </p:cNvPr>
          <p:cNvSpPr/>
          <p:nvPr/>
        </p:nvSpPr>
        <p:spPr>
          <a:xfrm>
            <a:off x="-97326" y="0"/>
            <a:ext cx="1390300" cy="858038"/>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lnSpc>
                <a:spcPct val="90000"/>
              </a:lnSpc>
              <a:spcBef>
                <a:spcPct val="0"/>
              </a:spcBef>
              <a:spcAft>
                <a:spcPts val="600"/>
              </a:spcAft>
            </a:pPr>
            <a:r>
              <a:rPr lang="en-US" sz="1200" b="1" dirty="0">
                <a:solidFill>
                  <a:srgbClr val="FFFFFF"/>
                </a:solidFill>
                <a:latin typeface="Aharoni" panose="02010803020104030203" pitchFamily="2" charset="-79"/>
                <a:ea typeface="+mj-ea"/>
                <a:cs typeface="Aharoni" panose="02010803020104030203" pitchFamily="2" charset="-79"/>
              </a:rPr>
              <a:t>Why</a:t>
            </a:r>
          </a:p>
          <a:p>
            <a:pPr algn="ctr">
              <a:lnSpc>
                <a:spcPct val="90000"/>
              </a:lnSpc>
              <a:spcBef>
                <a:spcPct val="0"/>
              </a:spcBef>
              <a:spcAft>
                <a:spcPts val="600"/>
              </a:spcAft>
            </a:pPr>
            <a:r>
              <a:rPr lang="en-US" sz="1200" b="1" dirty="0">
                <a:solidFill>
                  <a:srgbClr val="FFFFFF"/>
                </a:solidFill>
                <a:latin typeface="Aharoni" panose="02010803020104030203" pitchFamily="2" charset="-79"/>
                <a:ea typeface="+mj-ea"/>
                <a:cs typeface="Aharoni" panose="02010803020104030203" pitchFamily="2" charset="-79"/>
              </a:rPr>
              <a:t>Fiscal Risks Matter</a:t>
            </a:r>
            <a:endParaRPr lang="en-US" sz="1200" b="1" kern="1200" dirty="0">
              <a:solidFill>
                <a:srgbClr val="FFFFFF"/>
              </a:solidFill>
              <a:latin typeface="Aharoni" panose="02010803020104030203" pitchFamily="2" charset="-79"/>
              <a:ea typeface="+mj-ea"/>
              <a:cs typeface="Aharoni" panose="02010803020104030203" pitchFamily="2" charset="-79"/>
            </a:endParaRPr>
          </a:p>
        </p:txBody>
      </p:sp>
      <p:sp>
        <p:nvSpPr>
          <p:cNvPr id="8" name="TextBox 7">
            <a:extLst>
              <a:ext uri="{FF2B5EF4-FFF2-40B4-BE49-F238E27FC236}">
                <a16:creationId xmlns:a16="http://schemas.microsoft.com/office/drawing/2014/main" xmlns="" id="{7BFD54E7-23DD-EE9A-8F97-B180844AC20D}"/>
              </a:ext>
            </a:extLst>
          </p:cNvPr>
          <p:cNvSpPr txBox="1"/>
          <p:nvPr/>
        </p:nvSpPr>
        <p:spPr>
          <a:xfrm>
            <a:off x="4156874" y="130195"/>
            <a:ext cx="4771305" cy="369332"/>
          </a:xfrm>
          <a:prstGeom prst="rect">
            <a:avLst/>
          </a:prstGeom>
          <a:noFill/>
        </p:spPr>
        <p:txBody>
          <a:bodyPr wrap="square">
            <a:spAutoFit/>
          </a:bodyPr>
          <a:lstStyle/>
          <a:p>
            <a:r>
              <a:rPr lang="en-US" b="1" dirty="0">
                <a:solidFill>
                  <a:schemeClr val="bg1"/>
                </a:solidFill>
              </a:rPr>
              <a:t>Sources of Fiscal Risk: Tail-risk events</a:t>
            </a:r>
          </a:p>
        </p:txBody>
      </p:sp>
      <p:sp>
        <p:nvSpPr>
          <p:cNvPr id="13" name="TextBox 12">
            <a:extLst>
              <a:ext uri="{FF2B5EF4-FFF2-40B4-BE49-F238E27FC236}">
                <a16:creationId xmlns:a16="http://schemas.microsoft.com/office/drawing/2014/main" xmlns="" id="{22485E7F-7ADE-D6CE-D62E-DF02A23A6D9F}"/>
              </a:ext>
            </a:extLst>
          </p:cNvPr>
          <p:cNvSpPr txBox="1"/>
          <p:nvPr/>
        </p:nvSpPr>
        <p:spPr>
          <a:xfrm>
            <a:off x="3023071" y="6497603"/>
            <a:ext cx="6145857" cy="230832"/>
          </a:xfrm>
          <a:prstGeom prst="rect">
            <a:avLst/>
          </a:prstGeom>
          <a:noFill/>
        </p:spPr>
        <p:txBody>
          <a:bodyPr wrap="square">
            <a:spAutoFit/>
          </a:bodyPr>
          <a:lstStyle/>
          <a:p>
            <a:r>
              <a:rPr lang="en-US" sz="900" b="1" dirty="0"/>
              <a:t>Source: AfDB Africa Economic Outlook 2022:  Supporting Climate Resilience and a Just Energy Transition in Africa</a:t>
            </a:r>
          </a:p>
        </p:txBody>
      </p:sp>
      <p:pic>
        <p:nvPicPr>
          <p:cNvPr id="9" name="Picture 8">
            <a:extLst>
              <a:ext uri="{FF2B5EF4-FFF2-40B4-BE49-F238E27FC236}">
                <a16:creationId xmlns:a16="http://schemas.microsoft.com/office/drawing/2014/main" xmlns="" id="{55CAA1F3-0FCA-31AF-5D79-958F42BE534E}"/>
              </a:ext>
            </a:extLst>
          </p:cNvPr>
          <p:cNvPicPr>
            <a:picLocks noChangeAspect="1"/>
          </p:cNvPicPr>
          <p:nvPr/>
        </p:nvPicPr>
        <p:blipFill>
          <a:blip r:embed="rId3"/>
          <a:stretch>
            <a:fillRect/>
          </a:stretch>
        </p:blipFill>
        <p:spPr>
          <a:xfrm>
            <a:off x="5607448" y="1422909"/>
            <a:ext cx="6431965" cy="4070947"/>
          </a:xfrm>
          <a:prstGeom prst="rect">
            <a:avLst/>
          </a:prstGeom>
        </p:spPr>
      </p:pic>
      <p:pic>
        <p:nvPicPr>
          <p:cNvPr id="14" name="Picture 13">
            <a:extLst>
              <a:ext uri="{FF2B5EF4-FFF2-40B4-BE49-F238E27FC236}">
                <a16:creationId xmlns:a16="http://schemas.microsoft.com/office/drawing/2014/main" xmlns="" id="{9BFB0C42-FD3E-3AD0-EEAF-6F7F8801CE6E}"/>
              </a:ext>
            </a:extLst>
          </p:cNvPr>
          <p:cNvPicPr>
            <a:picLocks noChangeAspect="1"/>
          </p:cNvPicPr>
          <p:nvPr/>
        </p:nvPicPr>
        <p:blipFill>
          <a:blip r:embed="rId4"/>
          <a:stretch>
            <a:fillRect/>
          </a:stretch>
        </p:blipFill>
        <p:spPr>
          <a:xfrm>
            <a:off x="160159" y="1311040"/>
            <a:ext cx="5336591" cy="4294686"/>
          </a:xfrm>
          <a:prstGeom prst="rect">
            <a:avLst/>
          </a:prstGeom>
        </p:spPr>
      </p:pic>
      <p:sp>
        <p:nvSpPr>
          <p:cNvPr id="2" name="Rectangle 1">
            <a:extLst>
              <a:ext uri="{FF2B5EF4-FFF2-40B4-BE49-F238E27FC236}">
                <a16:creationId xmlns:a16="http://schemas.microsoft.com/office/drawing/2014/main" xmlns="" id="{16117750-511E-9CED-1AE9-D80E6EA6B214}"/>
              </a:ext>
            </a:extLst>
          </p:cNvPr>
          <p:cNvSpPr/>
          <p:nvPr/>
        </p:nvSpPr>
        <p:spPr>
          <a:xfrm>
            <a:off x="608650" y="5692497"/>
            <a:ext cx="1800045" cy="461665"/>
          </a:xfrm>
          <a:prstGeom prst="rect">
            <a:avLst/>
          </a:prstGeom>
          <a:noFill/>
          <a:ln>
            <a:solidFill>
              <a:schemeClr val="bg1"/>
            </a:solidFill>
          </a:ln>
        </p:spPr>
        <p:txBody>
          <a:bodyPr wrap="none" lIns="91440" tIns="45720" rIns="91440" bIns="45720">
            <a:spAutoFit/>
          </a:bodyPr>
          <a:lstStyle/>
          <a:p>
            <a:pPr algn="ctr"/>
            <a:r>
              <a:rPr lang="en-US" sz="2400" dirty="0">
                <a:ln w="0"/>
                <a:solidFill>
                  <a:srgbClr val="00B050"/>
                </a:solidFill>
                <a:effectLst>
                  <a:outerShdw blurRad="38100" dist="19050" dir="2700000" algn="tl" rotWithShape="0">
                    <a:schemeClr val="dk1">
                      <a:alpha val="40000"/>
                    </a:schemeClr>
                  </a:outerShdw>
                </a:effectLst>
              </a:rPr>
              <a:t>Key Message</a:t>
            </a:r>
          </a:p>
        </p:txBody>
      </p:sp>
      <p:sp>
        <p:nvSpPr>
          <p:cNvPr id="4" name="TextBox 3">
            <a:extLst>
              <a:ext uri="{FF2B5EF4-FFF2-40B4-BE49-F238E27FC236}">
                <a16:creationId xmlns:a16="http://schemas.microsoft.com/office/drawing/2014/main" xmlns="" id="{AAAC005B-C3AC-00CC-DA94-C8165424EF9E}"/>
              </a:ext>
            </a:extLst>
          </p:cNvPr>
          <p:cNvSpPr txBox="1"/>
          <p:nvPr/>
        </p:nvSpPr>
        <p:spPr>
          <a:xfrm>
            <a:off x="2643657" y="5746979"/>
            <a:ext cx="9099425" cy="646331"/>
          </a:xfrm>
          <a:prstGeom prst="rect">
            <a:avLst/>
          </a:prstGeom>
          <a:noFill/>
        </p:spPr>
        <p:txBody>
          <a:bodyPr wrap="square">
            <a:spAutoFit/>
          </a:bodyPr>
          <a:lstStyle/>
          <a:p>
            <a:r>
              <a:rPr lang="en-US" b="0" i="0" dirty="0">
                <a:solidFill>
                  <a:srgbClr val="212529"/>
                </a:solidFill>
                <a:effectLst/>
                <a:latin typeface="MuseoSans-300"/>
              </a:rPr>
              <a:t>Africa is the least prepared continent for climate change but among the highest receiver of impact of climate change and thus contributing to fiscal risks </a:t>
            </a:r>
            <a:endParaRPr lang="en-US" dirty="0"/>
          </a:p>
        </p:txBody>
      </p:sp>
      <p:sp>
        <p:nvSpPr>
          <p:cNvPr id="3" name="TextBox 2">
            <a:extLst>
              <a:ext uri="{FF2B5EF4-FFF2-40B4-BE49-F238E27FC236}">
                <a16:creationId xmlns:a16="http://schemas.microsoft.com/office/drawing/2014/main" xmlns="" id="{D79B1D41-4593-070A-12C5-B19AACB2885D}"/>
              </a:ext>
            </a:extLst>
          </p:cNvPr>
          <p:cNvSpPr txBox="1"/>
          <p:nvPr/>
        </p:nvSpPr>
        <p:spPr>
          <a:xfrm>
            <a:off x="2828454" y="970353"/>
            <a:ext cx="829146" cy="253916"/>
          </a:xfrm>
          <a:prstGeom prst="rect">
            <a:avLst/>
          </a:prstGeom>
          <a:noFill/>
        </p:spPr>
        <p:txBody>
          <a:bodyPr wrap="square" rtlCol="0">
            <a:spAutoFit/>
          </a:bodyPr>
          <a:lstStyle/>
          <a:p>
            <a:r>
              <a:rPr lang="en-US" sz="1050" dirty="0"/>
              <a:t>Figure 4a</a:t>
            </a:r>
          </a:p>
        </p:txBody>
      </p:sp>
      <p:sp>
        <p:nvSpPr>
          <p:cNvPr id="7" name="TextBox 6">
            <a:extLst>
              <a:ext uri="{FF2B5EF4-FFF2-40B4-BE49-F238E27FC236}">
                <a16:creationId xmlns:a16="http://schemas.microsoft.com/office/drawing/2014/main" xmlns="" id="{83E43B02-69A6-04B9-5167-272FCFA0B891}"/>
              </a:ext>
            </a:extLst>
          </p:cNvPr>
          <p:cNvSpPr txBox="1"/>
          <p:nvPr/>
        </p:nvSpPr>
        <p:spPr>
          <a:xfrm>
            <a:off x="7743722" y="1097311"/>
            <a:ext cx="741455" cy="253916"/>
          </a:xfrm>
          <a:prstGeom prst="rect">
            <a:avLst/>
          </a:prstGeom>
          <a:noFill/>
        </p:spPr>
        <p:txBody>
          <a:bodyPr wrap="square" rtlCol="0">
            <a:spAutoFit/>
          </a:bodyPr>
          <a:lstStyle/>
          <a:p>
            <a:r>
              <a:rPr lang="en-US" sz="1050" dirty="0"/>
              <a:t>Figure 4b</a:t>
            </a:r>
          </a:p>
        </p:txBody>
      </p:sp>
    </p:spTree>
    <p:extLst>
      <p:ext uri="{BB962C8B-B14F-4D97-AF65-F5344CB8AC3E}">
        <p14:creationId xmlns:p14="http://schemas.microsoft.com/office/powerpoint/2010/main" val="1783374910"/>
      </p:ext>
    </p:extLst>
  </p:cSld>
  <p:clrMapOvr>
    <a:masterClrMapping/>
  </p:clrMapOvr>
  <mc:AlternateContent xmlns:mc="http://schemas.openxmlformats.org/markup-compatibility/2006" xmlns:p14="http://schemas.microsoft.com/office/powerpoint/2010/main">
    <mc:Choice Requires="p14">
      <p:transition spd="slow" p14:dur="1600">
        <p14:prism dir="r" isContent="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866FE350-F240-969A-1461-FBADA5323D2B}"/>
              </a:ext>
            </a:extLst>
          </p:cNvPr>
          <p:cNvSpPr>
            <a:spLocks noGrp="1"/>
          </p:cNvSpPr>
          <p:nvPr>
            <p:ph type="sldNum" sz="quarter" idx="12"/>
          </p:nvPr>
        </p:nvSpPr>
        <p:spPr/>
        <p:txBody>
          <a:bodyPr/>
          <a:lstStyle/>
          <a:p>
            <a:fld id="{EE148BE8-9E75-414F-A482-815BCA8006D8}" type="slidenum">
              <a:rPr lang="x-none" smtClean="0"/>
              <a:t>19</a:t>
            </a:fld>
            <a:endParaRPr lang="x-none"/>
          </a:p>
        </p:txBody>
      </p:sp>
      <p:sp>
        <p:nvSpPr>
          <p:cNvPr id="5" name="Oval 4">
            <a:extLst>
              <a:ext uri="{FF2B5EF4-FFF2-40B4-BE49-F238E27FC236}">
                <a16:creationId xmlns:a16="http://schemas.microsoft.com/office/drawing/2014/main" xmlns="" id="{A396B01C-1708-A424-C218-07B5DD22F2D5}"/>
              </a:ext>
            </a:extLst>
          </p:cNvPr>
          <p:cNvSpPr/>
          <p:nvPr/>
        </p:nvSpPr>
        <p:spPr>
          <a:xfrm>
            <a:off x="-97326" y="0"/>
            <a:ext cx="1390300" cy="858038"/>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lnSpc>
                <a:spcPct val="90000"/>
              </a:lnSpc>
              <a:spcBef>
                <a:spcPct val="0"/>
              </a:spcBef>
              <a:spcAft>
                <a:spcPts val="600"/>
              </a:spcAft>
            </a:pPr>
            <a:r>
              <a:rPr lang="en-US" sz="1200" b="1" dirty="0">
                <a:solidFill>
                  <a:srgbClr val="FFFFFF"/>
                </a:solidFill>
                <a:latin typeface="Aharoni" panose="02010803020104030203" pitchFamily="2" charset="-79"/>
                <a:ea typeface="+mj-ea"/>
                <a:cs typeface="Aharoni" panose="02010803020104030203" pitchFamily="2" charset="-79"/>
              </a:rPr>
              <a:t>Why</a:t>
            </a:r>
          </a:p>
          <a:p>
            <a:pPr algn="ctr">
              <a:lnSpc>
                <a:spcPct val="90000"/>
              </a:lnSpc>
              <a:spcBef>
                <a:spcPct val="0"/>
              </a:spcBef>
              <a:spcAft>
                <a:spcPts val="600"/>
              </a:spcAft>
            </a:pPr>
            <a:r>
              <a:rPr lang="en-US" sz="1200" b="1" dirty="0">
                <a:solidFill>
                  <a:srgbClr val="FFFFFF"/>
                </a:solidFill>
                <a:latin typeface="Aharoni" panose="02010803020104030203" pitchFamily="2" charset="-79"/>
                <a:ea typeface="+mj-ea"/>
                <a:cs typeface="Aharoni" panose="02010803020104030203" pitchFamily="2" charset="-79"/>
              </a:rPr>
              <a:t>Fiscal Risks Matter</a:t>
            </a:r>
            <a:endParaRPr lang="en-US" sz="1200" b="1" kern="1200" dirty="0">
              <a:solidFill>
                <a:srgbClr val="FFFFFF"/>
              </a:solidFill>
              <a:latin typeface="Aharoni" panose="02010803020104030203" pitchFamily="2" charset="-79"/>
              <a:ea typeface="+mj-ea"/>
              <a:cs typeface="Aharoni" panose="02010803020104030203" pitchFamily="2" charset="-79"/>
            </a:endParaRPr>
          </a:p>
        </p:txBody>
      </p:sp>
      <p:sp>
        <p:nvSpPr>
          <p:cNvPr id="8" name="TextBox 7">
            <a:extLst>
              <a:ext uri="{FF2B5EF4-FFF2-40B4-BE49-F238E27FC236}">
                <a16:creationId xmlns:a16="http://schemas.microsoft.com/office/drawing/2014/main" xmlns="" id="{7BFD54E7-23DD-EE9A-8F97-B180844AC20D}"/>
              </a:ext>
            </a:extLst>
          </p:cNvPr>
          <p:cNvSpPr txBox="1"/>
          <p:nvPr/>
        </p:nvSpPr>
        <p:spPr>
          <a:xfrm>
            <a:off x="4156874" y="130195"/>
            <a:ext cx="5168870" cy="369332"/>
          </a:xfrm>
          <a:prstGeom prst="rect">
            <a:avLst/>
          </a:prstGeom>
          <a:noFill/>
        </p:spPr>
        <p:txBody>
          <a:bodyPr wrap="square">
            <a:spAutoFit/>
          </a:bodyPr>
          <a:lstStyle/>
          <a:p>
            <a:r>
              <a:rPr lang="en-US" b="1" dirty="0">
                <a:solidFill>
                  <a:schemeClr val="bg1"/>
                </a:solidFill>
              </a:rPr>
              <a:t>Sources of Fiscal Risk: Contingent Liabilities events</a:t>
            </a:r>
          </a:p>
        </p:txBody>
      </p:sp>
      <p:pic>
        <p:nvPicPr>
          <p:cNvPr id="2" name="Picture 1">
            <a:extLst>
              <a:ext uri="{FF2B5EF4-FFF2-40B4-BE49-F238E27FC236}">
                <a16:creationId xmlns:a16="http://schemas.microsoft.com/office/drawing/2014/main" xmlns="" id="{27B4836E-034A-B628-579A-320F23CC7FED}"/>
              </a:ext>
            </a:extLst>
          </p:cNvPr>
          <p:cNvPicPr>
            <a:picLocks noChangeAspect="1"/>
          </p:cNvPicPr>
          <p:nvPr/>
        </p:nvPicPr>
        <p:blipFill>
          <a:blip r:embed="rId3"/>
          <a:stretch>
            <a:fillRect/>
          </a:stretch>
        </p:blipFill>
        <p:spPr>
          <a:xfrm>
            <a:off x="34787" y="1901037"/>
            <a:ext cx="5713580" cy="2944058"/>
          </a:xfrm>
          <a:prstGeom prst="rect">
            <a:avLst/>
          </a:prstGeom>
        </p:spPr>
      </p:pic>
      <p:pic>
        <p:nvPicPr>
          <p:cNvPr id="10" name="Picture 9">
            <a:extLst>
              <a:ext uri="{FF2B5EF4-FFF2-40B4-BE49-F238E27FC236}">
                <a16:creationId xmlns:a16="http://schemas.microsoft.com/office/drawing/2014/main" xmlns="" id="{D46E5686-C489-E0DB-7A7A-C6718A1420DB}"/>
              </a:ext>
            </a:extLst>
          </p:cNvPr>
          <p:cNvPicPr>
            <a:picLocks noChangeAspect="1"/>
          </p:cNvPicPr>
          <p:nvPr/>
        </p:nvPicPr>
        <p:blipFill>
          <a:blip r:embed="rId4"/>
          <a:stretch>
            <a:fillRect/>
          </a:stretch>
        </p:blipFill>
        <p:spPr>
          <a:xfrm>
            <a:off x="6487885" y="1883049"/>
            <a:ext cx="4729133" cy="3148640"/>
          </a:xfrm>
          <a:prstGeom prst="rect">
            <a:avLst/>
          </a:prstGeom>
        </p:spPr>
      </p:pic>
      <p:pic>
        <p:nvPicPr>
          <p:cNvPr id="12" name="Picture 11">
            <a:extLst>
              <a:ext uri="{FF2B5EF4-FFF2-40B4-BE49-F238E27FC236}">
                <a16:creationId xmlns:a16="http://schemas.microsoft.com/office/drawing/2014/main" xmlns="" id="{2AA84C42-1E51-0DB2-A431-3F195D13258F}"/>
              </a:ext>
            </a:extLst>
          </p:cNvPr>
          <p:cNvPicPr>
            <a:picLocks noChangeAspect="1"/>
          </p:cNvPicPr>
          <p:nvPr/>
        </p:nvPicPr>
        <p:blipFill>
          <a:blip r:embed="rId5"/>
          <a:stretch>
            <a:fillRect/>
          </a:stretch>
        </p:blipFill>
        <p:spPr>
          <a:xfrm>
            <a:off x="6616620" y="1184955"/>
            <a:ext cx="4359964" cy="641357"/>
          </a:xfrm>
          <a:prstGeom prst="rect">
            <a:avLst/>
          </a:prstGeom>
        </p:spPr>
      </p:pic>
      <p:sp>
        <p:nvSpPr>
          <p:cNvPr id="4" name="TextBox 3">
            <a:extLst>
              <a:ext uri="{FF2B5EF4-FFF2-40B4-BE49-F238E27FC236}">
                <a16:creationId xmlns:a16="http://schemas.microsoft.com/office/drawing/2014/main" xmlns="" id="{DE6BA81F-CE68-415C-4B96-42903C734161}"/>
              </a:ext>
            </a:extLst>
          </p:cNvPr>
          <p:cNvSpPr txBox="1"/>
          <p:nvPr/>
        </p:nvSpPr>
        <p:spPr>
          <a:xfrm>
            <a:off x="6983348" y="5249291"/>
            <a:ext cx="4909676" cy="261610"/>
          </a:xfrm>
          <a:prstGeom prst="rect">
            <a:avLst/>
          </a:prstGeom>
          <a:noFill/>
        </p:spPr>
        <p:txBody>
          <a:bodyPr wrap="square">
            <a:spAutoFit/>
          </a:bodyPr>
          <a:lstStyle/>
          <a:p>
            <a:r>
              <a:rPr lang="en-US" sz="1100" dirty="0"/>
              <a:t>Source: Antoinette M. </a:t>
            </a:r>
            <a:r>
              <a:rPr lang="en-US" sz="1100" dirty="0" err="1"/>
              <a:t>Sayeh</a:t>
            </a:r>
            <a:r>
              <a:rPr lang="en-US" sz="1100" dirty="0"/>
              <a:t>, et </a:t>
            </a:r>
            <a:r>
              <a:rPr lang="en-US" sz="1100" dirty="0" err="1"/>
              <a:t>el</a:t>
            </a:r>
            <a:r>
              <a:rPr lang="en-US" sz="1100" dirty="0"/>
              <a:t> IMF  2023</a:t>
            </a:r>
          </a:p>
        </p:txBody>
      </p:sp>
      <p:sp>
        <p:nvSpPr>
          <p:cNvPr id="3" name="TextBox 2">
            <a:extLst>
              <a:ext uri="{FF2B5EF4-FFF2-40B4-BE49-F238E27FC236}">
                <a16:creationId xmlns:a16="http://schemas.microsoft.com/office/drawing/2014/main" xmlns="" id="{3BEB3824-A36B-DE96-E15D-E41B4855462F}"/>
              </a:ext>
            </a:extLst>
          </p:cNvPr>
          <p:cNvSpPr txBox="1"/>
          <p:nvPr/>
        </p:nvSpPr>
        <p:spPr>
          <a:xfrm>
            <a:off x="972081" y="1081120"/>
            <a:ext cx="941912" cy="253916"/>
          </a:xfrm>
          <a:prstGeom prst="rect">
            <a:avLst/>
          </a:prstGeom>
          <a:noFill/>
        </p:spPr>
        <p:txBody>
          <a:bodyPr wrap="square" rtlCol="0">
            <a:spAutoFit/>
          </a:bodyPr>
          <a:lstStyle/>
          <a:p>
            <a:r>
              <a:rPr lang="en-US" sz="1050" dirty="0"/>
              <a:t>Figure  5a</a:t>
            </a:r>
          </a:p>
        </p:txBody>
      </p:sp>
      <p:sp>
        <p:nvSpPr>
          <p:cNvPr id="9" name="TextBox 8">
            <a:extLst>
              <a:ext uri="{FF2B5EF4-FFF2-40B4-BE49-F238E27FC236}">
                <a16:creationId xmlns:a16="http://schemas.microsoft.com/office/drawing/2014/main" xmlns="" id="{A4AE6138-6F6B-432B-55DC-C64EB3185FBE}"/>
              </a:ext>
            </a:extLst>
          </p:cNvPr>
          <p:cNvSpPr txBox="1"/>
          <p:nvPr/>
        </p:nvSpPr>
        <p:spPr>
          <a:xfrm>
            <a:off x="5969156" y="1449492"/>
            <a:ext cx="941912" cy="253916"/>
          </a:xfrm>
          <a:prstGeom prst="rect">
            <a:avLst/>
          </a:prstGeom>
          <a:noFill/>
        </p:spPr>
        <p:txBody>
          <a:bodyPr wrap="square" rtlCol="0">
            <a:spAutoFit/>
          </a:bodyPr>
          <a:lstStyle/>
          <a:p>
            <a:r>
              <a:rPr lang="en-US" sz="1050" dirty="0"/>
              <a:t>Figure  5b</a:t>
            </a:r>
          </a:p>
        </p:txBody>
      </p:sp>
      <p:sp>
        <p:nvSpPr>
          <p:cNvPr id="13" name="TextBox 12">
            <a:extLst>
              <a:ext uri="{FF2B5EF4-FFF2-40B4-BE49-F238E27FC236}">
                <a16:creationId xmlns:a16="http://schemas.microsoft.com/office/drawing/2014/main" xmlns="" id="{8265D7E6-CFCA-D01E-FD53-3F7EDC8FB3D5}"/>
              </a:ext>
            </a:extLst>
          </p:cNvPr>
          <p:cNvSpPr txBox="1"/>
          <p:nvPr/>
        </p:nvSpPr>
        <p:spPr>
          <a:xfrm>
            <a:off x="83772" y="1505634"/>
            <a:ext cx="5256380" cy="523220"/>
          </a:xfrm>
          <a:prstGeom prst="rect">
            <a:avLst/>
          </a:prstGeom>
          <a:noFill/>
        </p:spPr>
        <p:txBody>
          <a:bodyPr wrap="square">
            <a:spAutoFit/>
          </a:bodyPr>
          <a:lstStyle/>
          <a:p>
            <a:pPr algn="ctr"/>
            <a:r>
              <a:rPr lang="en-US" sz="1400" dirty="0"/>
              <a:t>Materialization of Contingent Liabilities: Some Examples</a:t>
            </a:r>
          </a:p>
          <a:p>
            <a:pPr algn="ctr"/>
            <a:r>
              <a:rPr lang="en-US" sz="1400" dirty="0"/>
              <a:t> (Percent of GDP) </a:t>
            </a:r>
          </a:p>
        </p:txBody>
      </p:sp>
      <p:sp>
        <p:nvSpPr>
          <p:cNvPr id="15" name="TextBox 14">
            <a:extLst>
              <a:ext uri="{FF2B5EF4-FFF2-40B4-BE49-F238E27FC236}">
                <a16:creationId xmlns:a16="http://schemas.microsoft.com/office/drawing/2014/main" xmlns="" id="{C468B03F-84B0-DBFE-B821-653F08F6A71F}"/>
              </a:ext>
            </a:extLst>
          </p:cNvPr>
          <p:cNvSpPr txBox="1"/>
          <p:nvPr/>
        </p:nvSpPr>
        <p:spPr>
          <a:xfrm>
            <a:off x="938714" y="5351608"/>
            <a:ext cx="4127403" cy="430887"/>
          </a:xfrm>
          <a:prstGeom prst="rect">
            <a:avLst/>
          </a:prstGeom>
          <a:noFill/>
        </p:spPr>
        <p:txBody>
          <a:bodyPr wrap="square">
            <a:spAutoFit/>
          </a:bodyPr>
          <a:lstStyle/>
          <a:p>
            <a:r>
              <a:rPr lang="en-US" sz="1050" dirty="0"/>
              <a:t>Source: Managing Fiscal Risks in Low-income Countries” : Baum, Hodge, </a:t>
            </a:r>
            <a:r>
              <a:rPr lang="en-US" sz="1050" dirty="0" err="1"/>
              <a:t>Mineshima</a:t>
            </a:r>
            <a:r>
              <a:rPr lang="en-US" sz="1050" dirty="0"/>
              <a:t>, Moreno </a:t>
            </a:r>
            <a:r>
              <a:rPr lang="en-US" sz="1050" dirty="0" err="1"/>
              <a:t>Badia</a:t>
            </a:r>
            <a:r>
              <a:rPr lang="en-US" sz="1050" dirty="0"/>
              <a:t>, and </a:t>
            </a:r>
            <a:r>
              <a:rPr lang="en-US" sz="1050" dirty="0" err="1"/>
              <a:t>Tapsoba</a:t>
            </a:r>
            <a:r>
              <a:rPr lang="en-US" sz="1050" dirty="0"/>
              <a:t> (2017).</a:t>
            </a:r>
          </a:p>
        </p:txBody>
      </p:sp>
    </p:spTree>
    <p:extLst>
      <p:ext uri="{BB962C8B-B14F-4D97-AF65-F5344CB8AC3E}">
        <p14:creationId xmlns:p14="http://schemas.microsoft.com/office/powerpoint/2010/main" val="122615757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xmlns="" id="{11976A2C-C047-3ACF-960E-98322508D400}"/>
              </a:ext>
            </a:extLst>
          </p:cNvPr>
          <p:cNvSpPr>
            <a:spLocks noChangeArrowheads="1"/>
          </p:cNvSpPr>
          <p:nvPr/>
        </p:nvSpPr>
        <p:spPr bwMode="auto">
          <a:xfrm rot="10800000" flipV="1">
            <a:off x="-45097" y="2582287"/>
            <a:ext cx="12282194" cy="698129"/>
          </a:xfrm>
          <a:prstGeom prst="rect">
            <a:avLst/>
          </a:prstGeom>
          <a:solidFill>
            <a:schemeClr val="accent1">
              <a:lumMod val="75000"/>
            </a:schemeClr>
          </a:solidFill>
          <a:ln>
            <a:noFill/>
          </a:ln>
        </p:spPr>
        <p:txBody>
          <a:bodyPr/>
          <a:lstStyle/>
          <a:p>
            <a:pPr algn="ctr">
              <a:lnSpc>
                <a:spcPct val="90000"/>
              </a:lnSpc>
              <a:spcBef>
                <a:spcPct val="0"/>
              </a:spcBef>
              <a:spcAft>
                <a:spcPts val="600"/>
              </a:spcAft>
            </a:pPr>
            <a:r>
              <a:rPr lang="en-US" sz="3200" b="1" dirty="0">
                <a:solidFill>
                  <a:srgbClr val="FFFFFF"/>
                </a:solidFill>
                <a:latin typeface="+mj-lt"/>
                <a:ea typeface="+mj-ea"/>
                <a:cs typeface="+mj-cs"/>
              </a:rPr>
              <a:t>Framework for Fiscal Risk management </a:t>
            </a:r>
          </a:p>
        </p:txBody>
      </p:sp>
      <p:sp>
        <p:nvSpPr>
          <p:cNvPr id="3" name="Slide Number Placeholder 2">
            <a:extLst>
              <a:ext uri="{FF2B5EF4-FFF2-40B4-BE49-F238E27FC236}">
                <a16:creationId xmlns:a16="http://schemas.microsoft.com/office/drawing/2014/main" xmlns="" id="{6BF4F782-AB92-EBBE-1028-C58D09C337EC}"/>
              </a:ext>
            </a:extLst>
          </p:cNvPr>
          <p:cNvSpPr>
            <a:spLocks noGrp="1"/>
          </p:cNvSpPr>
          <p:nvPr>
            <p:ph type="sldNum" sz="quarter" idx="12"/>
          </p:nvPr>
        </p:nvSpPr>
        <p:spPr/>
        <p:txBody>
          <a:bodyPr/>
          <a:lstStyle/>
          <a:p>
            <a:fld id="{EE148BE8-9E75-414F-A482-815BCA8006D8}" type="slidenum">
              <a:rPr lang="x-none" smtClean="0"/>
              <a:t>20</a:t>
            </a:fld>
            <a:endParaRPr lang="x-none"/>
          </a:p>
        </p:txBody>
      </p:sp>
    </p:spTree>
    <p:extLst>
      <p:ext uri="{BB962C8B-B14F-4D97-AF65-F5344CB8AC3E}">
        <p14:creationId xmlns:p14="http://schemas.microsoft.com/office/powerpoint/2010/main" val="152810281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626F958A-9151-C47B-B1AE-DCBB1EC40564}"/>
              </a:ext>
            </a:extLst>
          </p:cNvPr>
          <p:cNvSpPr txBox="1"/>
          <p:nvPr/>
        </p:nvSpPr>
        <p:spPr>
          <a:xfrm>
            <a:off x="838886" y="46989"/>
            <a:ext cx="9780765" cy="664139"/>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3200" b="1" dirty="0">
                <a:solidFill>
                  <a:srgbClr val="FFFFFF"/>
                </a:solidFill>
                <a:latin typeface="+mj-lt"/>
                <a:ea typeface="+mj-ea"/>
                <a:cs typeface="+mj-cs"/>
              </a:rPr>
              <a:t>Fiscal Risk Management Process</a:t>
            </a:r>
          </a:p>
        </p:txBody>
      </p:sp>
      <p:graphicFrame>
        <p:nvGraphicFramePr>
          <p:cNvPr id="4" name="Diagram 3">
            <a:extLst>
              <a:ext uri="{FF2B5EF4-FFF2-40B4-BE49-F238E27FC236}">
                <a16:creationId xmlns:a16="http://schemas.microsoft.com/office/drawing/2014/main" xmlns="" id="{DA52939A-24E2-02CB-96EC-79E4936EA6C8}"/>
              </a:ext>
            </a:extLst>
          </p:cNvPr>
          <p:cNvGraphicFramePr/>
          <p:nvPr>
            <p:extLst>
              <p:ext uri="{D42A27DB-BD31-4B8C-83A1-F6EECF244321}">
                <p14:modId xmlns:p14="http://schemas.microsoft.com/office/powerpoint/2010/main" val="3179028891"/>
              </p:ext>
            </p:extLst>
          </p:nvPr>
        </p:nvGraphicFramePr>
        <p:xfrm>
          <a:off x="3448423" y="917242"/>
          <a:ext cx="8743577" cy="55675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xmlns="" id="{2FB8D811-332F-6E74-9B66-458D06A70642}"/>
              </a:ext>
            </a:extLst>
          </p:cNvPr>
          <p:cNvSpPr txBox="1"/>
          <p:nvPr/>
        </p:nvSpPr>
        <p:spPr>
          <a:xfrm>
            <a:off x="242484" y="2426928"/>
            <a:ext cx="3590866" cy="2308324"/>
          </a:xfrm>
          <a:prstGeom prst="rect">
            <a:avLst/>
          </a:prstGeom>
          <a:noFill/>
        </p:spPr>
        <p:txBody>
          <a:bodyPr wrap="square">
            <a:spAutoFit/>
          </a:bodyPr>
          <a:lstStyle/>
          <a:p>
            <a:pPr algn="just"/>
            <a:r>
              <a:rPr lang="en-GB" sz="1800" b="0" kern="0" dirty="0">
                <a:solidFill>
                  <a:srgbClr val="212165"/>
                </a:solidFill>
                <a:latin typeface="Arial" panose="020B0604020202020204" pitchFamily="34" charset="0"/>
                <a:cs typeface="Arial" panose="020B0604020202020204" pitchFamily="34" charset="0"/>
              </a:rPr>
              <a:t>Fiscal risk management require that risks to the public finances are identified, </a:t>
            </a:r>
            <a:r>
              <a:rPr lang="en-GB" sz="1800" b="0" kern="0" dirty="0" err="1">
                <a:solidFill>
                  <a:srgbClr val="212165"/>
                </a:solidFill>
                <a:latin typeface="Arial" panose="020B0604020202020204" pitchFamily="34" charset="0"/>
                <a:cs typeface="Arial" panose="020B0604020202020204" pitchFamily="34" charset="0"/>
              </a:rPr>
              <a:t>analyzed</a:t>
            </a:r>
            <a:r>
              <a:rPr lang="en-GB" sz="1800" b="0" kern="0" dirty="0">
                <a:solidFill>
                  <a:srgbClr val="212165"/>
                </a:solidFill>
                <a:latin typeface="Arial" panose="020B0604020202020204" pitchFamily="34" charset="0"/>
                <a:cs typeface="Arial" panose="020B0604020202020204" pitchFamily="34" charset="0"/>
              </a:rPr>
              <a:t>, and managed and disclosed. In addition, the fiscal decision on managing fiscal risks across the public sector is effectively coordinated.</a:t>
            </a:r>
          </a:p>
        </p:txBody>
      </p:sp>
      <p:sp>
        <p:nvSpPr>
          <p:cNvPr id="6" name="Slide Number Placeholder 5">
            <a:extLst>
              <a:ext uri="{FF2B5EF4-FFF2-40B4-BE49-F238E27FC236}">
                <a16:creationId xmlns:a16="http://schemas.microsoft.com/office/drawing/2014/main" xmlns="" id="{C1C014D7-BDB6-5858-6CEF-E09D55A7D924}"/>
              </a:ext>
            </a:extLst>
          </p:cNvPr>
          <p:cNvSpPr>
            <a:spLocks noGrp="1"/>
          </p:cNvSpPr>
          <p:nvPr>
            <p:ph type="sldNum" sz="quarter" idx="12"/>
          </p:nvPr>
        </p:nvSpPr>
        <p:spPr/>
        <p:txBody>
          <a:bodyPr/>
          <a:lstStyle/>
          <a:p>
            <a:fld id="{EE148BE8-9E75-414F-A482-815BCA8006D8}" type="slidenum">
              <a:rPr lang="x-none" smtClean="0"/>
              <a:t>21</a:t>
            </a:fld>
            <a:endParaRPr lang="x-none"/>
          </a:p>
        </p:txBody>
      </p:sp>
      <p:sp>
        <p:nvSpPr>
          <p:cNvPr id="7" name="TextBox 6">
            <a:extLst>
              <a:ext uri="{FF2B5EF4-FFF2-40B4-BE49-F238E27FC236}">
                <a16:creationId xmlns:a16="http://schemas.microsoft.com/office/drawing/2014/main" xmlns="" id="{C1DEC7BD-AA79-86F5-F2E4-75FB4F9C1462}"/>
              </a:ext>
            </a:extLst>
          </p:cNvPr>
          <p:cNvSpPr txBox="1"/>
          <p:nvPr/>
        </p:nvSpPr>
        <p:spPr>
          <a:xfrm>
            <a:off x="97001" y="1976384"/>
            <a:ext cx="1483770" cy="369332"/>
          </a:xfrm>
          <a:prstGeom prst="rect">
            <a:avLst/>
          </a:prstGeom>
          <a:noFill/>
        </p:spPr>
        <p:txBody>
          <a:bodyPr wrap="square">
            <a:spAutoFit/>
          </a:bodyPr>
          <a:lstStyle/>
          <a:p>
            <a:pPr algn="ctr"/>
            <a:r>
              <a:rPr lang="en-US" sz="1800" dirty="0">
                <a:ln w="0"/>
                <a:solidFill>
                  <a:srgbClr val="00B050"/>
                </a:solidFill>
                <a:effectLst>
                  <a:outerShdw blurRad="38100" dist="19050" dir="2700000" algn="tl" rotWithShape="0">
                    <a:schemeClr val="dk1">
                      <a:alpha val="40000"/>
                    </a:schemeClr>
                  </a:outerShdw>
                </a:effectLst>
              </a:rPr>
              <a:t>Key Message</a:t>
            </a:r>
          </a:p>
        </p:txBody>
      </p:sp>
      <p:sp>
        <p:nvSpPr>
          <p:cNvPr id="3" name="TextBox 2">
            <a:extLst>
              <a:ext uri="{FF2B5EF4-FFF2-40B4-BE49-F238E27FC236}">
                <a16:creationId xmlns:a16="http://schemas.microsoft.com/office/drawing/2014/main" xmlns="" id="{9986E90C-0E76-509A-0809-CF6C7E2FF9DD}"/>
              </a:ext>
            </a:extLst>
          </p:cNvPr>
          <p:cNvSpPr txBox="1"/>
          <p:nvPr/>
        </p:nvSpPr>
        <p:spPr>
          <a:xfrm>
            <a:off x="5827170" y="1474903"/>
            <a:ext cx="786332" cy="253916"/>
          </a:xfrm>
          <a:prstGeom prst="rect">
            <a:avLst/>
          </a:prstGeom>
          <a:noFill/>
        </p:spPr>
        <p:txBody>
          <a:bodyPr wrap="square" rtlCol="0">
            <a:spAutoFit/>
          </a:bodyPr>
          <a:lstStyle/>
          <a:p>
            <a:r>
              <a:rPr lang="en-US" sz="1050" dirty="0"/>
              <a:t>Figure 6a</a:t>
            </a:r>
          </a:p>
        </p:txBody>
      </p:sp>
    </p:spTree>
    <p:extLst>
      <p:ext uri="{BB962C8B-B14F-4D97-AF65-F5344CB8AC3E}">
        <p14:creationId xmlns:p14="http://schemas.microsoft.com/office/powerpoint/2010/main" val="204285444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626F958A-9151-C47B-B1AE-DCBB1EC40564}"/>
              </a:ext>
            </a:extLst>
          </p:cNvPr>
          <p:cNvSpPr txBox="1"/>
          <p:nvPr/>
        </p:nvSpPr>
        <p:spPr>
          <a:xfrm>
            <a:off x="2524342" y="12287"/>
            <a:ext cx="6959072" cy="664139"/>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3200" b="1" dirty="0">
                <a:solidFill>
                  <a:srgbClr val="FFFFFF"/>
                </a:solidFill>
                <a:latin typeface="+mj-lt"/>
                <a:ea typeface="+mj-ea"/>
                <a:cs typeface="+mj-cs"/>
              </a:rPr>
              <a:t>Fiscal Risk Management Process</a:t>
            </a:r>
          </a:p>
        </p:txBody>
      </p:sp>
      <p:sp>
        <p:nvSpPr>
          <p:cNvPr id="6" name="Slide Number Placeholder 5">
            <a:extLst>
              <a:ext uri="{FF2B5EF4-FFF2-40B4-BE49-F238E27FC236}">
                <a16:creationId xmlns:a16="http://schemas.microsoft.com/office/drawing/2014/main" xmlns="" id="{C1C014D7-BDB6-5858-6CEF-E09D55A7D924}"/>
              </a:ext>
            </a:extLst>
          </p:cNvPr>
          <p:cNvSpPr>
            <a:spLocks noGrp="1"/>
          </p:cNvSpPr>
          <p:nvPr>
            <p:ph type="sldNum" sz="quarter" idx="12"/>
          </p:nvPr>
        </p:nvSpPr>
        <p:spPr/>
        <p:txBody>
          <a:bodyPr/>
          <a:lstStyle/>
          <a:p>
            <a:fld id="{EE148BE8-9E75-414F-A482-815BCA8006D8}" type="slidenum">
              <a:rPr lang="x-none" smtClean="0"/>
              <a:t>22</a:t>
            </a:fld>
            <a:endParaRPr lang="x-none"/>
          </a:p>
        </p:txBody>
      </p:sp>
      <p:graphicFrame>
        <p:nvGraphicFramePr>
          <p:cNvPr id="3" name="Diagram 2">
            <a:extLst>
              <a:ext uri="{FF2B5EF4-FFF2-40B4-BE49-F238E27FC236}">
                <a16:creationId xmlns:a16="http://schemas.microsoft.com/office/drawing/2014/main" xmlns="" id="{D45E9C75-E4AD-9662-F331-A9B3D2832EE9}"/>
              </a:ext>
            </a:extLst>
          </p:cNvPr>
          <p:cNvGraphicFramePr/>
          <p:nvPr>
            <p:extLst>
              <p:ext uri="{D42A27DB-BD31-4B8C-83A1-F6EECF244321}">
                <p14:modId xmlns:p14="http://schemas.microsoft.com/office/powerpoint/2010/main" val="1619555226"/>
              </p:ext>
            </p:extLst>
          </p:nvPr>
        </p:nvGraphicFramePr>
        <p:xfrm>
          <a:off x="2032000" y="989617"/>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7" name="Group 6">
            <a:extLst>
              <a:ext uri="{FF2B5EF4-FFF2-40B4-BE49-F238E27FC236}">
                <a16:creationId xmlns:a16="http://schemas.microsoft.com/office/drawing/2014/main" xmlns="" id="{51BED39C-5D47-DB41-2334-90E134B3C221}"/>
              </a:ext>
            </a:extLst>
          </p:cNvPr>
          <p:cNvGrpSpPr/>
          <p:nvPr/>
        </p:nvGrpSpPr>
        <p:grpSpPr>
          <a:xfrm>
            <a:off x="9483414" y="5243046"/>
            <a:ext cx="1921028" cy="990600"/>
            <a:chOff x="5733805" y="2901802"/>
            <a:chExt cx="1921028" cy="990600"/>
          </a:xfrm>
        </p:grpSpPr>
        <p:sp>
          <p:nvSpPr>
            <p:cNvPr id="8" name="Rectangle 7">
              <a:extLst>
                <a:ext uri="{FF2B5EF4-FFF2-40B4-BE49-F238E27FC236}">
                  <a16:creationId xmlns:a16="http://schemas.microsoft.com/office/drawing/2014/main" xmlns="" id="{D8539D56-704B-1E45-9037-CA0F17C3E8ED}"/>
                </a:ext>
              </a:extLst>
            </p:cNvPr>
            <p:cNvSpPr/>
            <p:nvPr/>
          </p:nvSpPr>
          <p:spPr>
            <a:xfrm>
              <a:off x="5733805" y="2901802"/>
              <a:ext cx="1273486" cy="9906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9" name="TextBox 8">
              <a:extLst>
                <a:ext uri="{FF2B5EF4-FFF2-40B4-BE49-F238E27FC236}">
                  <a16:creationId xmlns:a16="http://schemas.microsoft.com/office/drawing/2014/main" xmlns="" id="{C32737A3-8869-2A3E-04FA-8DF9BA0C984D}"/>
                </a:ext>
              </a:extLst>
            </p:cNvPr>
            <p:cNvSpPr txBox="1"/>
            <p:nvPr/>
          </p:nvSpPr>
          <p:spPr>
            <a:xfrm>
              <a:off x="5733805" y="2901802"/>
              <a:ext cx="1921028" cy="9906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4770" tIns="64770" rIns="64770" bIns="64770" numCol="1" spcCol="1270" anchor="ctr" anchorCtr="0">
              <a:noAutofit/>
            </a:bodyPr>
            <a:lstStyle/>
            <a:p>
              <a:pPr marL="114300" lvl="1" indent="-114300" algn="l" defTabSz="577850">
                <a:lnSpc>
                  <a:spcPct val="90000"/>
                </a:lnSpc>
                <a:spcBef>
                  <a:spcPct val="0"/>
                </a:spcBef>
                <a:spcAft>
                  <a:spcPct val="15000"/>
                </a:spcAft>
                <a:buChar char="•"/>
              </a:pPr>
              <a:r>
                <a:rPr lang="en-US" sz="1300" kern="1200" dirty="0"/>
                <a:t>Account for in setting fiscal objectives</a:t>
              </a:r>
            </a:p>
          </p:txBody>
        </p:sp>
      </p:grpSp>
      <p:pic>
        <p:nvPicPr>
          <p:cNvPr id="4" name="Picture 3">
            <a:extLst>
              <a:ext uri="{FF2B5EF4-FFF2-40B4-BE49-F238E27FC236}">
                <a16:creationId xmlns:a16="http://schemas.microsoft.com/office/drawing/2014/main" xmlns="" id="{C5B3A839-A535-4910-9968-E3FCD936CA7D}"/>
              </a:ext>
            </a:extLst>
          </p:cNvPr>
          <p:cNvPicPr>
            <a:picLocks noChangeAspect="1"/>
          </p:cNvPicPr>
          <p:nvPr/>
        </p:nvPicPr>
        <p:blipFill>
          <a:blip r:embed="rId8"/>
          <a:stretch>
            <a:fillRect/>
          </a:stretch>
        </p:blipFill>
        <p:spPr>
          <a:xfrm>
            <a:off x="8819138" y="6003709"/>
            <a:ext cx="1340862" cy="1340862"/>
          </a:xfrm>
          <a:prstGeom prst="rect">
            <a:avLst/>
          </a:prstGeom>
        </p:spPr>
      </p:pic>
      <p:sp>
        <p:nvSpPr>
          <p:cNvPr id="5" name="Arrow: Bent-Up 4">
            <a:extLst>
              <a:ext uri="{FF2B5EF4-FFF2-40B4-BE49-F238E27FC236}">
                <a16:creationId xmlns:a16="http://schemas.microsoft.com/office/drawing/2014/main" xmlns="" id="{6D000074-A424-699E-DD73-2B8156D86F0D}"/>
              </a:ext>
            </a:extLst>
          </p:cNvPr>
          <p:cNvSpPr/>
          <p:nvPr/>
        </p:nvSpPr>
        <p:spPr>
          <a:xfrm rot="5400000">
            <a:off x="8103307" y="6349941"/>
            <a:ext cx="574727" cy="648397"/>
          </a:xfrm>
          <a:prstGeom prst="bentUpArrow">
            <a:avLst>
              <a:gd name="adj1" fmla="val 32840"/>
              <a:gd name="adj2" fmla="val 25000"/>
              <a:gd name="adj3" fmla="val 3578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0" name="TextBox 9">
            <a:extLst>
              <a:ext uri="{FF2B5EF4-FFF2-40B4-BE49-F238E27FC236}">
                <a16:creationId xmlns:a16="http://schemas.microsoft.com/office/drawing/2014/main" xmlns="" id="{5C5EC280-BE3E-04CC-D726-72FABF3D8B06}"/>
              </a:ext>
            </a:extLst>
          </p:cNvPr>
          <p:cNvSpPr txBox="1"/>
          <p:nvPr/>
        </p:nvSpPr>
        <p:spPr>
          <a:xfrm>
            <a:off x="1435100" y="1162531"/>
            <a:ext cx="723382" cy="253916"/>
          </a:xfrm>
          <a:prstGeom prst="rect">
            <a:avLst/>
          </a:prstGeom>
          <a:noFill/>
        </p:spPr>
        <p:txBody>
          <a:bodyPr wrap="square" rtlCol="0">
            <a:spAutoFit/>
          </a:bodyPr>
          <a:lstStyle/>
          <a:p>
            <a:r>
              <a:rPr lang="en-US" sz="1050" dirty="0"/>
              <a:t>Figure 6b</a:t>
            </a:r>
          </a:p>
        </p:txBody>
      </p:sp>
    </p:spTree>
    <p:extLst>
      <p:ext uri="{BB962C8B-B14F-4D97-AF65-F5344CB8AC3E}">
        <p14:creationId xmlns:p14="http://schemas.microsoft.com/office/powerpoint/2010/main" val="332367411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xmlns="" id="{11976A2C-C047-3ACF-960E-98322508D400}"/>
              </a:ext>
            </a:extLst>
          </p:cNvPr>
          <p:cNvSpPr>
            <a:spLocks noChangeArrowheads="1"/>
          </p:cNvSpPr>
          <p:nvPr/>
        </p:nvSpPr>
        <p:spPr bwMode="auto">
          <a:xfrm rot="10800000" flipV="1">
            <a:off x="-45097" y="2582287"/>
            <a:ext cx="12282194" cy="698129"/>
          </a:xfrm>
          <a:prstGeom prst="rect">
            <a:avLst/>
          </a:prstGeom>
          <a:solidFill>
            <a:schemeClr val="accent1">
              <a:lumMod val="75000"/>
            </a:schemeClr>
          </a:solidFill>
          <a:ln>
            <a:noFill/>
          </a:ln>
        </p:spPr>
        <p:txBody>
          <a:bodyPr/>
          <a:lstStyle/>
          <a:p>
            <a:pPr algn="ctr">
              <a:lnSpc>
                <a:spcPct val="90000"/>
              </a:lnSpc>
              <a:spcBef>
                <a:spcPct val="0"/>
              </a:spcBef>
              <a:spcAft>
                <a:spcPts val="600"/>
              </a:spcAft>
            </a:pPr>
            <a:r>
              <a:rPr lang="en-US" sz="3200" b="1" dirty="0">
                <a:solidFill>
                  <a:srgbClr val="FFFFFF"/>
                </a:solidFill>
                <a:latin typeface="+mj-lt"/>
                <a:ea typeface="+mj-ea"/>
                <a:cs typeface="+mj-cs"/>
              </a:rPr>
              <a:t>Fiscal Risk Management in African Countries  </a:t>
            </a:r>
          </a:p>
        </p:txBody>
      </p:sp>
      <p:sp>
        <p:nvSpPr>
          <p:cNvPr id="3" name="Slide Number Placeholder 2">
            <a:extLst>
              <a:ext uri="{FF2B5EF4-FFF2-40B4-BE49-F238E27FC236}">
                <a16:creationId xmlns:a16="http://schemas.microsoft.com/office/drawing/2014/main" xmlns="" id="{26AFD1D8-0D63-FD17-186E-9F715B001146}"/>
              </a:ext>
            </a:extLst>
          </p:cNvPr>
          <p:cNvSpPr>
            <a:spLocks noGrp="1"/>
          </p:cNvSpPr>
          <p:nvPr>
            <p:ph type="sldNum" sz="quarter" idx="12"/>
          </p:nvPr>
        </p:nvSpPr>
        <p:spPr/>
        <p:txBody>
          <a:bodyPr/>
          <a:lstStyle/>
          <a:p>
            <a:fld id="{EE148BE8-9E75-414F-A482-815BCA8006D8}" type="slidenum">
              <a:rPr lang="x-none" smtClean="0"/>
              <a:t>23</a:t>
            </a:fld>
            <a:endParaRPr lang="x-none"/>
          </a:p>
        </p:txBody>
      </p:sp>
    </p:spTree>
    <p:extLst>
      <p:ext uri="{BB962C8B-B14F-4D97-AF65-F5344CB8AC3E}">
        <p14:creationId xmlns:p14="http://schemas.microsoft.com/office/powerpoint/2010/main" val="54771684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626F958A-9151-C47B-B1AE-DCBB1EC40564}"/>
              </a:ext>
            </a:extLst>
          </p:cNvPr>
          <p:cNvSpPr txBox="1"/>
          <p:nvPr/>
        </p:nvSpPr>
        <p:spPr>
          <a:xfrm>
            <a:off x="1100144" y="-43883"/>
            <a:ext cx="9780765" cy="664139"/>
          </a:xfrm>
          <a:prstGeom prst="rect">
            <a:avLst/>
          </a:prstGeom>
        </p:spPr>
        <p:txBody>
          <a:bodyPr vert="horz" lIns="91440" tIns="45720" rIns="91440" bIns="45720" rtlCol="0" anchor="b">
            <a:normAutofit fontScale="85000" lnSpcReduction="10000"/>
          </a:bodyPr>
          <a:lstStyle/>
          <a:p>
            <a:pPr algn="ctr">
              <a:lnSpc>
                <a:spcPct val="90000"/>
              </a:lnSpc>
              <a:spcBef>
                <a:spcPct val="0"/>
              </a:spcBef>
              <a:spcAft>
                <a:spcPts val="600"/>
              </a:spcAft>
            </a:pPr>
            <a:r>
              <a:rPr lang="en-US" sz="3200" b="1" dirty="0">
                <a:solidFill>
                  <a:srgbClr val="FFFFFF"/>
                </a:solidFill>
                <a:latin typeface="+mj-lt"/>
                <a:ea typeface="+mj-ea"/>
                <a:cs typeface="+mj-cs"/>
              </a:rPr>
              <a:t>Stylized Facts on Macro-Fiscal Functions in some African Countries  </a:t>
            </a:r>
          </a:p>
        </p:txBody>
      </p:sp>
      <p:sp>
        <p:nvSpPr>
          <p:cNvPr id="4" name="Slide Number Placeholder 3">
            <a:extLst>
              <a:ext uri="{FF2B5EF4-FFF2-40B4-BE49-F238E27FC236}">
                <a16:creationId xmlns:a16="http://schemas.microsoft.com/office/drawing/2014/main" xmlns="" id="{AA30B128-43E2-7214-995C-44ECD5C49033}"/>
              </a:ext>
            </a:extLst>
          </p:cNvPr>
          <p:cNvSpPr>
            <a:spLocks noGrp="1"/>
          </p:cNvSpPr>
          <p:nvPr>
            <p:ph type="sldNum" sz="quarter" idx="12"/>
          </p:nvPr>
        </p:nvSpPr>
        <p:spPr/>
        <p:txBody>
          <a:bodyPr/>
          <a:lstStyle/>
          <a:p>
            <a:fld id="{EE148BE8-9E75-414F-A482-815BCA8006D8}" type="slidenum">
              <a:rPr lang="x-none" smtClean="0"/>
              <a:t>24</a:t>
            </a:fld>
            <a:endParaRPr lang="x-none"/>
          </a:p>
        </p:txBody>
      </p:sp>
      <p:sp>
        <p:nvSpPr>
          <p:cNvPr id="6" name="TextBox 5">
            <a:extLst>
              <a:ext uri="{FF2B5EF4-FFF2-40B4-BE49-F238E27FC236}">
                <a16:creationId xmlns:a16="http://schemas.microsoft.com/office/drawing/2014/main" xmlns="" id="{57B763EC-8CC8-60EB-7E91-51082C246C13}"/>
              </a:ext>
            </a:extLst>
          </p:cNvPr>
          <p:cNvSpPr txBox="1"/>
          <p:nvPr/>
        </p:nvSpPr>
        <p:spPr>
          <a:xfrm>
            <a:off x="199562" y="932652"/>
            <a:ext cx="11581928" cy="4739759"/>
          </a:xfrm>
          <a:prstGeom prst="rect">
            <a:avLst/>
          </a:prstGeom>
          <a:noFill/>
        </p:spPr>
        <p:txBody>
          <a:bodyPr wrap="square">
            <a:spAutoFit/>
          </a:bodyPr>
          <a:lstStyle/>
          <a:p>
            <a:pPr marL="285750" indent="-285750" algn="just">
              <a:buFont typeface="Arial" panose="020B0604020202020204" pitchFamily="34" charset="0"/>
              <a:buChar char="•"/>
            </a:pPr>
            <a:r>
              <a:rPr lang="en-US" b="1" dirty="0"/>
              <a:t>Most African countries have established in their Ministry of Finance/ Planning (MoF) a department or unit in charge of macro-fiscal management functions.  The department/unit undertake the following function</a:t>
            </a:r>
            <a:r>
              <a:rPr lang="en-US" dirty="0"/>
              <a:t>:</a:t>
            </a:r>
          </a:p>
          <a:p>
            <a:pPr marL="2114550" lvl="4" indent="-285750" algn="just">
              <a:buFont typeface="Arial" panose="020B0604020202020204" pitchFamily="34" charset="0"/>
              <a:buChar char="•"/>
            </a:pPr>
            <a:r>
              <a:rPr lang="en-US" dirty="0"/>
              <a:t>Policy analysis (including macroeconomic, fiscal, and tax policy and Identification and monitoring )</a:t>
            </a:r>
          </a:p>
          <a:p>
            <a:pPr marL="2114550" lvl="4" indent="-285750" algn="just">
              <a:buFont typeface="Arial" panose="020B0604020202020204" pitchFamily="34" charset="0"/>
              <a:buChar char="•"/>
            </a:pPr>
            <a:r>
              <a:rPr lang="en-US" dirty="0"/>
              <a:t>Macroeconomic and fiscal forecasting</a:t>
            </a:r>
          </a:p>
          <a:p>
            <a:pPr marL="2114550" lvl="4" indent="-285750" algn="just">
              <a:buFont typeface="Arial" panose="020B0604020202020204" pitchFamily="34" charset="0"/>
              <a:buChar char="•"/>
            </a:pPr>
            <a:r>
              <a:rPr lang="en-US" dirty="0"/>
              <a:t>Fiscal risk analysis.</a:t>
            </a:r>
          </a:p>
          <a:p>
            <a:pPr lvl="4" algn="just"/>
            <a:r>
              <a:rPr lang="en-US" dirty="0"/>
              <a:t>                         </a:t>
            </a:r>
            <a:r>
              <a:rPr lang="en-US" sz="1400" b="1" dirty="0"/>
              <a:t>Organizational Arrangements for Macro-Fiscal Functions in some African Countries</a:t>
            </a:r>
          </a:p>
          <a:p>
            <a:pPr marL="285750" indent="-285750" algn="ctr">
              <a:buFont typeface="Arial" panose="020B0604020202020204" pitchFamily="34" charset="0"/>
              <a:buChar char="•"/>
            </a:pPr>
            <a:endParaRPr lang="en-US" sz="1400" dirty="0"/>
          </a:p>
          <a:p>
            <a:pPr marL="285750" indent="-285750" algn="just">
              <a:buFont typeface="Arial" panose="020B0604020202020204" pitchFamily="34" charset="0"/>
              <a:buChar char="•"/>
            </a:pPr>
            <a:endParaRPr lang="en-US" dirty="0"/>
          </a:p>
          <a:p>
            <a:pPr marL="285750" indent="-285750" algn="just">
              <a:buFont typeface="Arial" panose="020B0604020202020204" pitchFamily="34" charset="0"/>
              <a:buChar char="•"/>
            </a:pPr>
            <a:endParaRPr lang="en-US" dirty="0"/>
          </a:p>
          <a:p>
            <a:pPr marL="285750" indent="-285750" algn="just">
              <a:buFont typeface="Arial" panose="020B0604020202020204" pitchFamily="34" charset="0"/>
              <a:buChar char="•"/>
            </a:pPr>
            <a:endParaRPr lang="en-US" dirty="0"/>
          </a:p>
          <a:p>
            <a:pPr algn="just"/>
            <a:endParaRPr lang="en-US" dirty="0"/>
          </a:p>
          <a:p>
            <a:pPr marL="285750" indent="-285750" algn="just">
              <a:buFont typeface="Arial" panose="020B0604020202020204" pitchFamily="34" charset="0"/>
              <a:buChar char="•"/>
            </a:pPr>
            <a:endParaRPr lang="en-US" dirty="0"/>
          </a:p>
          <a:p>
            <a:pPr marL="285750" indent="-285750" algn="just">
              <a:buFont typeface="Arial" panose="020B0604020202020204" pitchFamily="34" charset="0"/>
              <a:buChar char="•"/>
            </a:pPr>
            <a:endParaRPr lang="en-US" dirty="0"/>
          </a:p>
          <a:p>
            <a:pPr marL="285750" indent="-285750" algn="just">
              <a:buFont typeface="Arial" panose="020B0604020202020204" pitchFamily="34" charset="0"/>
              <a:buChar char="•"/>
            </a:pPr>
            <a:r>
              <a:rPr lang="en-US" dirty="0"/>
              <a:t>Most countries carry out fiscal planning beyond the annual budget year. They prepare  3 – 5 year medium-term fiscal frameworks (MTEFs),  with targets and strategies.</a:t>
            </a:r>
          </a:p>
          <a:p>
            <a:pPr algn="just"/>
            <a:endParaRPr lang="en-US" dirty="0"/>
          </a:p>
          <a:p>
            <a:pPr marL="285750" indent="-285750" algn="just">
              <a:buFont typeface="Arial" panose="020B0604020202020204" pitchFamily="34" charset="0"/>
              <a:buChar char="•"/>
            </a:pPr>
            <a:r>
              <a:rPr lang="en-US" dirty="0"/>
              <a:t>They publish Fiscal Strategy Statement Annually or every 2 to 3 years.</a:t>
            </a:r>
          </a:p>
        </p:txBody>
      </p:sp>
      <p:graphicFrame>
        <p:nvGraphicFramePr>
          <p:cNvPr id="7" name="Table 7">
            <a:extLst>
              <a:ext uri="{FF2B5EF4-FFF2-40B4-BE49-F238E27FC236}">
                <a16:creationId xmlns:a16="http://schemas.microsoft.com/office/drawing/2014/main" xmlns="" id="{632394B9-52C6-544A-9223-0BC419A9938B}"/>
              </a:ext>
            </a:extLst>
          </p:cNvPr>
          <p:cNvGraphicFramePr>
            <a:graphicFrameLocks noGrp="1"/>
          </p:cNvGraphicFramePr>
          <p:nvPr>
            <p:extLst>
              <p:ext uri="{D42A27DB-BD31-4B8C-83A1-F6EECF244321}">
                <p14:modId xmlns:p14="http://schemas.microsoft.com/office/powerpoint/2010/main" val="3047185546"/>
              </p:ext>
            </p:extLst>
          </p:nvPr>
        </p:nvGraphicFramePr>
        <p:xfrm>
          <a:off x="1857198" y="2701813"/>
          <a:ext cx="8706679" cy="1568605"/>
        </p:xfrm>
        <a:graphic>
          <a:graphicData uri="http://schemas.openxmlformats.org/drawingml/2006/table">
            <a:tbl>
              <a:tblPr firstRow="1" bandRow="1">
                <a:tableStyleId>{5940675A-B579-460E-94D1-54222C63F5DA}</a:tableStyleId>
              </a:tblPr>
              <a:tblGrid>
                <a:gridCol w="2997953">
                  <a:extLst>
                    <a:ext uri="{9D8B030D-6E8A-4147-A177-3AD203B41FA5}">
                      <a16:colId xmlns:a16="http://schemas.microsoft.com/office/drawing/2014/main" xmlns="" val="2560070407"/>
                    </a:ext>
                  </a:extLst>
                </a:gridCol>
                <a:gridCol w="2854363">
                  <a:extLst>
                    <a:ext uri="{9D8B030D-6E8A-4147-A177-3AD203B41FA5}">
                      <a16:colId xmlns:a16="http://schemas.microsoft.com/office/drawing/2014/main" xmlns="" val="643719303"/>
                    </a:ext>
                  </a:extLst>
                </a:gridCol>
                <a:gridCol w="2854363">
                  <a:extLst>
                    <a:ext uri="{9D8B030D-6E8A-4147-A177-3AD203B41FA5}">
                      <a16:colId xmlns:a16="http://schemas.microsoft.com/office/drawing/2014/main" xmlns="" val="2375796100"/>
                    </a:ext>
                  </a:extLst>
                </a:gridCol>
              </a:tblGrid>
              <a:tr h="745645">
                <a:tc>
                  <a:txBody>
                    <a:bodyPr/>
                    <a:lstStyle/>
                    <a:p>
                      <a:pPr algn="ctr"/>
                      <a:r>
                        <a:rPr lang="en-US" sz="1200" b="1" dirty="0"/>
                        <a:t>One main MoF department / division performs most </a:t>
                      </a:r>
                    </a:p>
                    <a:p>
                      <a:pPr algn="ctr"/>
                      <a:r>
                        <a:rPr lang="en-US" sz="1200" b="1" dirty="0"/>
                        <a:t>macro-fiscal function</a:t>
                      </a:r>
                    </a:p>
                  </a:txBody>
                  <a:tcPr/>
                </a:tc>
                <a:tc>
                  <a:txBody>
                    <a:bodyPr/>
                    <a:lstStyle/>
                    <a:p>
                      <a:pPr algn="ctr"/>
                      <a:r>
                        <a:rPr lang="en-US" sz="1200" b="1" kern="1200" dirty="0">
                          <a:solidFill>
                            <a:schemeClr val="tx1"/>
                          </a:solidFill>
                          <a:latin typeface="+mn-lt"/>
                          <a:ea typeface="+mn-ea"/>
                          <a:cs typeface="+mn-cs"/>
                        </a:rPr>
                        <a:t>Several departments perform macro-fiscal functions</a:t>
                      </a:r>
                    </a:p>
                  </a:txBody>
                  <a:tcPr/>
                </a:tc>
                <a:tc>
                  <a:txBody>
                    <a:bodyPr/>
                    <a:lstStyle/>
                    <a:p>
                      <a:pPr algn="ctr"/>
                      <a:r>
                        <a:rPr lang="en-US" sz="1200" b="1" kern="1200" dirty="0">
                          <a:solidFill>
                            <a:schemeClr val="tx1"/>
                          </a:solidFill>
                          <a:latin typeface="+mn-lt"/>
                          <a:ea typeface="+mn-ea"/>
                          <a:cs typeface="+mn-cs"/>
                        </a:rPr>
                        <a:t>MoF department(s) plus a </a:t>
                      </a:r>
                    </a:p>
                    <a:p>
                      <a:pPr algn="ctr"/>
                      <a:r>
                        <a:rPr lang="en-US" sz="1200" b="1" kern="1200" dirty="0">
                          <a:solidFill>
                            <a:schemeClr val="tx1"/>
                          </a:solidFill>
                          <a:latin typeface="+mn-lt"/>
                          <a:ea typeface="+mn-ea"/>
                          <a:cs typeface="+mn-cs"/>
                        </a:rPr>
                        <a:t>planning/economy ministry </a:t>
                      </a:r>
                    </a:p>
                    <a:p>
                      <a:pPr algn="ctr"/>
                      <a:r>
                        <a:rPr lang="en-US" sz="1200" b="1" kern="1200" dirty="0">
                          <a:solidFill>
                            <a:schemeClr val="tx1"/>
                          </a:solidFill>
                          <a:latin typeface="+mn-lt"/>
                          <a:ea typeface="+mn-ea"/>
                          <a:cs typeface="+mn-cs"/>
                        </a:rPr>
                        <a:t>perform macro-fiscal functions</a:t>
                      </a:r>
                    </a:p>
                  </a:txBody>
                  <a:tcPr/>
                </a:tc>
                <a:extLst>
                  <a:ext uri="{0D108BD9-81ED-4DB2-BD59-A6C34878D82A}">
                    <a16:rowId xmlns:a16="http://schemas.microsoft.com/office/drawing/2014/main" xmlns="" val="1629983116"/>
                  </a:ext>
                </a:extLst>
              </a:tr>
              <a:tr h="564913">
                <a:tc>
                  <a:txBody>
                    <a:bodyPr/>
                    <a:lstStyle/>
                    <a:p>
                      <a:r>
                        <a:rPr lang="en-US" sz="1200" dirty="0"/>
                        <a:t>Eritrea, Ghana, Guinea, Kenya, Lesotho, Liberia, Malawi,  Mauritius, Rwanda, Senegal, Sierra Leone Tanzania, Uganda, Zimbabwe, South Africa</a:t>
                      </a:r>
                    </a:p>
                  </a:txBody>
                  <a:tcPr/>
                </a:tc>
                <a:tc>
                  <a:txBody>
                    <a:bodyPr/>
                    <a:lstStyle/>
                    <a:p>
                      <a:r>
                        <a:rPr lang="en-US" sz="1200" dirty="0"/>
                        <a:t>The Gambia, Mozambique, Namibia, Seychelles, Sudan, Zambia</a:t>
                      </a:r>
                    </a:p>
                  </a:txBody>
                  <a:tcPr/>
                </a:tc>
                <a:tc>
                  <a:txBody>
                    <a:bodyPr/>
                    <a:lstStyle/>
                    <a:p>
                      <a:r>
                        <a:rPr lang="en-US" sz="1200" dirty="0"/>
                        <a:t>Benin, Burundi, Cote d Ivoire, Ethiopia, Madagascar, Malawi, Nigeria, South Sudan</a:t>
                      </a:r>
                    </a:p>
                    <a:p>
                      <a:r>
                        <a:rPr lang="en-US" sz="1200" dirty="0"/>
                        <a:t>Zanzibar, </a:t>
                      </a:r>
                    </a:p>
                  </a:txBody>
                  <a:tcPr/>
                </a:tc>
                <a:extLst>
                  <a:ext uri="{0D108BD9-81ED-4DB2-BD59-A6C34878D82A}">
                    <a16:rowId xmlns:a16="http://schemas.microsoft.com/office/drawing/2014/main" xmlns="" val="3041343764"/>
                  </a:ext>
                </a:extLst>
              </a:tr>
            </a:tbl>
          </a:graphicData>
        </a:graphic>
      </p:graphicFrame>
      <p:sp>
        <p:nvSpPr>
          <p:cNvPr id="8" name="TextBox 7">
            <a:extLst>
              <a:ext uri="{FF2B5EF4-FFF2-40B4-BE49-F238E27FC236}">
                <a16:creationId xmlns:a16="http://schemas.microsoft.com/office/drawing/2014/main" xmlns="" id="{8F970966-273C-1804-31F5-8CA1B20721DA}"/>
              </a:ext>
            </a:extLst>
          </p:cNvPr>
          <p:cNvSpPr txBox="1"/>
          <p:nvPr/>
        </p:nvSpPr>
        <p:spPr>
          <a:xfrm>
            <a:off x="7195761" y="4765041"/>
            <a:ext cx="4021089" cy="2123658"/>
          </a:xfrm>
          <a:prstGeom prst="rect">
            <a:avLst/>
          </a:prstGeom>
          <a:solidFill>
            <a:schemeClr val="bg2"/>
          </a:solidFill>
        </p:spPr>
        <p:txBody>
          <a:bodyPr wrap="square" rtlCol="0">
            <a:spAutoFit/>
          </a:bodyPr>
          <a:lstStyle/>
          <a:p>
            <a:r>
              <a:rPr lang="en-US" b="1" dirty="0"/>
              <a:t>The Fiscal Strategy Statement usually: </a:t>
            </a:r>
          </a:p>
          <a:p>
            <a:pPr marL="285750" indent="-285750">
              <a:buFont typeface="Arial" panose="020B0604020202020204" pitchFamily="34" charset="0"/>
              <a:buChar char="•"/>
            </a:pPr>
            <a:r>
              <a:rPr lang="en-US" sz="1600" dirty="0"/>
              <a:t>Identify sources of risk</a:t>
            </a:r>
          </a:p>
          <a:p>
            <a:pPr marL="285750" indent="-285750">
              <a:buFont typeface="Arial" panose="020B0604020202020204" pitchFamily="34" charset="0"/>
              <a:buChar char="•"/>
            </a:pPr>
            <a:r>
              <a:rPr lang="en-US" sz="1600" dirty="0"/>
              <a:t>Provide information on how risks are monitored</a:t>
            </a:r>
          </a:p>
          <a:p>
            <a:pPr marL="285750" indent="-285750">
              <a:buFont typeface="Arial" panose="020B0604020202020204" pitchFamily="34" charset="0"/>
              <a:buChar char="•"/>
            </a:pPr>
            <a:r>
              <a:rPr lang="en-US" sz="1600" dirty="0"/>
              <a:t>Analyze aggregate risks  </a:t>
            </a:r>
          </a:p>
          <a:p>
            <a:pPr marL="285750" indent="-285750">
              <a:buFont typeface="Arial" panose="020B0604020202020204" pitchFamily="34" charset="0"/>
              <a:buChar char="•"/>
            </a:pPr>
            <a:r>
              <a:rPr lang="en-US" sz="1600" dirty="0"/>
              <a:t>Assess and prioritize the risks</a:t>
            </a:r>
          </a:p>
          <a:p>
            <a:pPr marL="285750" indent="-285750">
              <a:buFont typeface="Arial" panose="020B0604020202020204" pitchFamily="34" charset="0"/>
              <a:buChar char="•"/>
            </a:pPr>
            <a:r>
              <a:rPr lang="en-US" sz="1600" dirty="0"/>
              <a:t>Provide advice to Ministers</a:t>
            </a:r>
          </a:p>
          <a:p>
            <a:pPr marL="285750" indent="-285750">
              <a:buFont typeface="Arial" panose="020B0604020202020204" pitchFamily="34" charset="0"/>
              <a:buChar char="•"/>
            </a:pPr>
            <a:r>
              <a:rPr lang="en-US" sz="1600" dirty="0"/>
              <a:t>Preparing published material</a:t>
            </a:r>
          </a:p>
        </p:txBody>
      </p:sp>
      <p:sp>
        <p:nvSpPr>
          <p:cNvPr id="3" name="TextBox 2">
            <a:extLst>
              <a:ext uri="{FF2B5EF4-FFF2-40B4-BE49-F238E27FC236}">
                <a16:creationId xmlns:a16="http://schemas.microsoft.com/office/drawing/2014/main" xmlns="" id="{7C9CBCF4-3171-B3C4-DD25-D4E950AF691C}"/>
              </a:ext>
            </a:extLst>
          </p:cNvPr>
          <p:cNvSpPr txBox="1"/>
          <p:nvPr/>
        </p:nvSpPr>
        <p:spPr>
          <a:xfrm>
            <a:off x="707488" y="2531291"/>
            <a:ext cx="641784" cy="253916"/>
          </a:xfrm>
          <a:prstGeom prst="rect">
            <a:avLst/>
          </a:prstGeom>
          <a:noFill/>
        </p:spPr>
        <p:txBody>
          <a:bodyPr wrap="square" rtlCol="0">
            <a:spAutoFit/>
          </a:bodyPr>
          <a:lstStyle/>
          <a:p>
            <a:r>
              <a:rPr lang="en-US" sz="1050" dirty="0"/>
              <a:t>Table 3</a:t>
            </a:r>
          </a:p>
        </p:txBody>
      </p:sp>
    </p:spTree>
    <p:extLst>
      <p:ext uri="{BB962C8B-B14F-4D97-AF65-F5344CB8AC3E}">
        <p14:creationId xmlns:p14="http://schemas.microsoft.com/office/powerpoint/2010/main" val="37944848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626F958A-9151-C47B-B1AE-DCBB1EC40564}"/>
              </a:ext>
            </a:extLst>
          </p:cNvPr>
          <p:cNvSpPr txBox="1"/>
          <p:nvPr/>
        </p:nvSpPr>
        <p:spPr>
          <a:xfrm>
            <a:off x="1456319" y="80350"/>
            <a:ext cx="10735681" cy="664139"/>
          </a:xfrm>
          <a:prstGeom prst="rect">
            <a:avLst/>
          </a:prstGeom>
        </p:spPr>
        <p:txBody>
          <a:bodyPr vert="horz" lIns="91440" tIns="45720" rIns="91440" bIns="45720" rtlCol="0" anchor="b">
            <a:normAutofit fontScale="70000" lnSpcReduction="20000"/>
          </a:bodyPr>
          <a:lstStyle/>
          <a:p>
            <a:pPr algn="ctr">
              <a:lnSpc>
                <a:spcPct val="90000"/>
              </a:lnSpc>
              <a:spcBef>
                <a:spcPct val="0"/>
              </a:spcBef>
              <a:spcAft>
                <a:spcPts val="600"/>
              </a:spcAft>
            </a:pPr>
            <a:r>
              <a:rPr lang="en-US" sz="3100" b="1" dirty="0">
                <a:solidFill>
                  <a:srgbClr val="FFFFFF"/>
                </a:solidFill>
                <a:latin typeface="Aharoni" panose="02010803020104030203" pitchFamily="2" charset="-79"/>
                <a:ea typeface="+mj-ea"/>
                <a:cs typeface="Aharoni" panose="02010803020104030203" pitchFamily="2" charset="-79"/>
              </a:rPr>
              <a:t>Legal Framework for Fiscal Risk Management</a:t>
            </a:r>
          </a:p>
          <a:p>
            <a:pPr algn="ctr">
              <a:lnSpc>
                <a:spcPct val="90000"/>
              </a:lnSpc>
              <a:spcBef>
                <a:spcPct val="0"/>
              </a:spcBef>
              <a:spcAft>
                <a:spcPts val="600"/>
              </a:spcAft>
            </a:pPr>
            <a:r>
              <a:rPr lang="en-US" sz="3100" b="1" dirty="0">
                <a:solidFill>
                  <a:srgbClr val="FFFFFF"/>
                </a:solidFill>
                <a:latin typeface="Aharoni" panose="02010803020104030203" pitchFamily="2" charset="-79"/>
                <a:ea typeface="+mj-ea"/>
                <a:cs typeface="Aharoni" panose="02010803020104030203" pitchFamily="2" charset="-79"/>
              </a:rPr>
              <a:t> (Republic of Sierra Leone</a:t>
            </a:r>
            <a:r>
              <a:rPr lang="en-US" sz="2400" b="1" dirty="0">
                <a:solidFill>
                  <a:srgbClr val="FFFFFF"/>
                </a:solidFill>
                <a:latin typeface="+mj-lt"/>
                <a:ea typeface="+mj-ea"/>
                <a:cs typeface="+mj-cs"/>
              </a:rPr>
              <a:t>) </a:t>
            </a:r>
          </a:p>
        </p:txBody>
      </p:sp>
      <p:sp>
        <p:nvSpPr>
          <p:cNvPr id="4" name="TextBox 3">
            <a:extLst>
              <a:ext uri="{FF2B5EF4-FFF2-40B4-BE49-F238E27FC236}">
                <a16:creationId xmlns:a16="http://schemas.microsoft.com/office/drawing/2014/main" xmlns="" id="{B4257D5F-842A-9F3C-DFCB-F4E7E3F0BFF1}"/>
              </a:ext>
            </a:extLst>
          </p:cNvPr>
          <p:cNvSpPr txBox="1"/>
          <p:nvPr/>
        </p:nvSpPr>
        <p:spPr>
          <a:xfrm>
            <a:off x="350067" y="857583"/>
            <a:ext cx="10735681" cy="369332"/>
          </a:xfrm>
          <a:prstGeom prst="rect">
            <a:avLst/>
          </a:prstGeom>
          <a:noFill/>
        </p:spPr>
        <p:txBody>
          <a:bodyPr wrap="square">
            <a:spAutoFit/>
          </a:bodyPr>
          <a:lstStyle/>
          <a:p>
            <a:r>
              <a:rPr lang="en-US" b="1" dirty="0"/>
              <a:t>The Public Financial Management Act, 2016 mandate the Minister of Finance to:  </a:t>
            </a:r>
          </a:p>
        </p:txBody>
      </p:sp>
      <p:sp>
        <p:nvSpPr>
          <p:cNvPr id="6" name="Slide Number Placeholder 5">
            <a:extLst>
              <a:ext uri="{FF2B5EF4-FFF2-40B4-BE49-F238E27FC236}">
                <a16:creationId xmlns:a16="http://schemas.microsoft.com/office/drawing/2014/main" xmlns="" id="{A6950B2C-D53D-CFFD-7C5C-FAE58C185D78}"/>
              </a:ext>
            </a:extLst>
          </p:cNvPr>
          <p:cNvSpPr>
            <a:spLocks noGrp="1"/>
          </p:cNvSpPr>
          <p:nvPr>
            <p:ph type="sldNum" sz="quarter" idx="12"/>
          </p:nvPr>
        </p:nvSpPr>
        <p:spPr/>
        <p:txBody>
          <a:bodyPr/>
          <a:lstStyle/>
          <a:p>
            <a:fld id="{EE148BE8-9E75-414F-A482-815BCA8006D8}" type="slidenum">
              <a:rPr lang="x-none" smtClean="0"/>
              <a:t>25</a:t>
            </a:fld>
            <a:endParaRPr lang="x-none"/>
          </a:p>
        </p:txBody>
      </p:sp>
      <p:graphicFrame>
        <p:nvGraphicFramePr>
          <p:cNvPr id="3" name="Diagram 2">
            <a:extLst>
              <a:ext uri="{FF2B5EF4-FFF2-40B4-BE49-F238E27FC236}">
                <a16:creationId xmlns:a16="http://schemas.microsoft.com/office/drawing/2014/main" xmlns="" id="{CA78A8BA-5E68-B081-E093-D30674A91FA2}"/>
              </a:ext>
            </a:extLst>
          </p:cNvPr>
          <p:cNvGraphicFramePr/>
          <p:nvPr>
            <p:extLst>
              <p:ext uri="{D42A27DB-BD31-4B8C-83A1-F6EECF244321}">
                <p14:modId xmlns:p14="http://schemas.microsoft.com/office/powerpoint/2010/main" val="620277902"/>
              </p:ext>
            </p:extLst>
          </p:nvPr>
        </p:nvGraphicFramePr>
        <p:xfrm>
          <a:off x="523530" y="1287209"/>
          <a:ext cx="11503451" cy="28305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a:extLst>
              <a:ext uri="{FF2B5EF4-FFF2-40B4-BE49-F238E27FC236}">
                <a16:creationId xmlns:a16="http://schemas.microsoft.com/office/drawing/2014/main" xmlns="" id="{755470C4-2C01-2876-43B3-A5FE957E37C4}"/>
              </a:ext>
            </a:extLst>
          </p:cNvPr>
          <p:cNvGraphicFramePr/>
          <p:nvPr>
            <p:extLst>
              <p:ext uri="{D42A27DB-BD31-4B8C-83A1-F6EECF244321}">
                <p14:modId xmlns:p14="http://schemas.microsoft.com/office/powerpoint/2010/main" val="3777593556"/>
              </p:ext>
            </p:extLst>
          </p:nvPr>
        </p:nvGraphicFramePr>
        <p:xfrm>
          <a:off x="582257" y="4108115"/>
          <a:ext cx="11321982" cy="259964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41991421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626F958A-9151-C47B-B1AE-DCBB1EC40564}"/>
              </a:ext>
            </a:extLst>
          </p:cNvPr>
          <p:cNvSpPr txBox="1"/>
          <p:nvPr/>
        </p:nvSpPr>
        <p:spPr>
          <a:xfrm>
            <a:off x="2601212" y="15433"/>
            <a:ext cx="8326152" cy="490509"/>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2400" b="1" dirty="0">
                <a:solidFill>
                  <a:srgbClr val="FFFFFF"/>
                </a:solidFill>
                <a:latin typeface="+mj-lt"/>
                <a:ea typeface="+mj-ea"/>
                <a:cs typeface="+mj-cs"/>
              </a:rPr>
              <a:t>Framework for Fiscal Risk Management  (Republic of Sierra Leone) </a:t>
            </a:r>
          </a:p>
        </p:txBody>
      </p:sp>
      <p:sp>
        <p:nvSpPr>
          <p:cNvPr id="4" name="Slide Number Placeholder 3">
            <a:extLst>
              <a:ext uri="{FF2B5EF4-FFF2-40B4-BE49-F238E27FC236}">
                <a16:creationId xmlns:a16="http://schemas.microsoft.com/office/drawing/2014/main" xmlns="" id="{AA30B128-43E2-7214-995C-44ECD5C49033}"/>
              </a:ext>
            </a:extLst>
          </p:cNvPr>
          <p:cNvSpPr>
            <a:spLocks noGrp="1"/>
          </p:cNvSpPr>
          <p:nvPr>
            <p:ph type="sldNum" sz="quarter" idx="12"/>
          </p:nvPr>
        </p:nvSpPr>
        <p:spPr/>
        <p:txBody>
          <a:bodyPr/>
          <a:lstStyle/>
          <a:p>
            <a:fld id="{EE148BE8-9E75-414F-A482-815BCA8006D8}" type="slidenum">
              <a:rPr lang="x-none" smtClean="0"/>
              <a:t>26</a:t>
            </a:fld>
            <a:endParaRPr lang="x-none"/>
          </a:p>
        </p:txBody>
      </p:sp>
      <p:sp>
        <p:nvSpPr>
          <p:cNvPr id="5" name="TextBox 4">
            <a:extLst>
              <a:ext uri="{FF2B5EF4-FFF2-40B4-BE49-F238E27FC236}">
                <a16:creationId xmlns:a16="http://schemas.microsoft.com/office/drawing/2014/main" xmlns="" id="{3947D4F2-8516-8641-3AA5-126FBBF4BC19}"/>
              </a:ext>
            </a:extLst>
          </p:cNvPr>
          <p:cNvSpPr txBox="1"/>
          <p:nvPr/>
        </p:nvSpPr>
        <p:spPr>
          <a:xfrm>
            <a:off x="-56795" y="803269"/>
            <a:ext cx="8473819" cy="1938992"/>
          </a:xfrm>
          <a:prstGeom prst="rect">
            <a:avLst/>
          </a:prstGeom>
          <a:noFill/>
        </p:spPr>
        <p:txBody>
          <a:bodyPr wrap="square">
            <a:spAutoFit/>
          </a:bodyPr>
          <a:lstStyle/>
          <a:p>
            <a:pPr marL="457200" indent="-457200">
              <a:buFont typeface="Wingdings" panose="05000000000000000000" pitchFamily="2" charset="2"/>
              <a:buChar char="ü"/>
            </a:pPr>
            <a:r>
              <a:rPr lang="en-US" sz="2400" dirty="0"/>
              <a:t>Publish fiscal strategy Statement which contain a section on fiscal risks and contingent liabilities</a:t>
            </a:r>
          </a:p>
          <a:p>
            <a:pPr marL="457200" indent="-457200">
              <a:buFont typeface="Wingdings" panose="05000000000000000000" pitchFamily="2" charset="2"/>
              <a:buChar char="ü"/>
            </a:pPr>
            <a:r>
              <a:rPr lang="en-US" sz="2400" dirty="0"/>
              <a:t>Publish financial performance of SOEs look at the solvency, liquidity and efficiency  ownership and governance policy</a:t>
            </a:r>
          </a:p>
          <a:p>
            <a:pPr marL="457200" indent="-457200">
              <a:buFont typeface="Wingdings" panose="05000000000000000000" pitchFamily="2" charset="2"/>
              <a:buChar char="ü"/>
            </a:pPr>
            <a:r>
              <a:rPr lang="en-US" sz="2400" dirty="0"/>
              <a:t>Developed a Disaster risk financing   and mitigation strategy</a:t>
            </a:r>
          </a:p>
        </p:txBody>
      </p:sp>
      <p:pic>
        <p:nvPicPr>
          <p:cNvPr id="7" name="Picture 6">
            <a:extLst>
              <a:ext uri="{FF2B5EF4-FFF2-40B4-BE49-F238E27FC236}">
                <a16:creationId xmlns:a16="http://schemas.microsoft.com/office/drawing/2014/main" xmlns="" id="{9B4D1045-81D2-AACA-EACA-5FB03502B5DB}"/>
              </a:ext>
            </a:extLst>
          </p:cNvPr>
          <p:cNvPicPr>
            <a:picLocks noChangeAspect="1"/>
          </p:cNvPicPr>
          <p:nvPr/>
        </p:nvPicPr>
        <p:blipFill>
          <a:blip r:embed="rId3"/>
          <a:stretch>
            <a:fillRect/>
          </a:stretch>
        </p:blipFill>
        <p:spPr>
          <a:xfrm>
            <a:off x="5336818" y="3180210"/>
            <a:ext cx="2876174" cy="282018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9" name="Picture 8">
            <a:extLst>
              <a:ext uri="{FF2B5EF4-FFF2-40B4-BE49-F238E27FC236}">
                <a16:creationId xmlns:a16="http://schemas.microsoft.com/office/drawing/2014/main" xmlns="" id="{FA4CA20E-6E7C-8504-F42D-6EDBE98DF416}"/>
              </a:ext>
            </a:extLst>
          </p:cNvPr>
          <p:cNvPicPr>
            <a:picLocks noChangeAspect="1"/>
          </p:cNvPicPr>
          <p:nvPr/>
        </p:nvPicPr>
        <p:blipFill>
          <a:blip r:embed="rId4"/>
          <a:stretch>
            <a:fillRect/>
          </a:stretch>
        </p:blipFill>
        <p:spPr>
          <a:xfrm>
            <a:off x="8360539" y="987610"/>
            <a:ext cx="3831461" cy="5012785"/>
          </a:xfrm>
          <a:prstGeom prst="rect">
            <a:avLst/>
          </a:prstGeom>
        </p:spPr>
      </p:pic>
      <p:sp>
        <p:nvSpPr>
          <p:cNvPr id="12" name="TextBox 11">
            <a:extLst>
              <a:ext uri="{FF2B5EF4-FFF2-40B4-BE49-F238E27FC236}">
                <a16:creationId xmlns:a16="http://schemas.microsoft.com/office/drawing/2014/main" xmlns="" id="{7DA8D280-4773-B778-FD46-10EE41D9190A}"/>
              </a:ext>
            </a:extLst>
          </p:cNvPr>
          <p:cNvSpPr txBox="1"/>
          <p:nvPr/>
        </p:nvSpPr>
        <p:spPr>
          <a:xfrm flipH="1">
            <a:off x="676144" y="525473"/>
            <a:ext cx="2629327" cy="369332"/>
          </a:xfrm>
          <a:prstGeom prst="rect">
            <a:avLst/>
          </a:prstGeom>
          <a:noFill/>
        </p:spPr>
        <p:txBody>
          <a:bodyPr wrap="square" rtlCol="0">
            <a:spAutoFit/>
          </a:bodyPr>
          <a:lstStyle/>
          <a:p>
            <a:r>
              <a:rPr lang="en-US" b="1" dirty="0">
                <a:solidFill>
                  <a:schemeClr val="bg1"/>
                </a:solidFill>
              </a:rPr>
              <a:t>Currently Sierra Leone: </a:t>
            </a:r>
          </a:p>
        </p:txBody>
      </p:sp>
      <p:sp>
        <p:nvSpPr>
          <p:cNvPr id="10" name="TextBox 9">
            <a:extLst>
              <a:ext uri="{FF2B5EF4-FFF2-40B4-BE49-F238E27FC236}">
                <a16:creationId xmlns:a16="http://schemas.microsoft.com/office/drawing/2014/main" xmlns="" id="{1D458B50-5869-29FC-77C8-2218DDBA18B3}"/>
              </a:ext>
            </a:extLst>
          </p:cNvPr>
          <p:cNvSpPr txBox="1"/>
          <p:nvPr/>
        </p:nvSpPr>
        <p:spPr>
          <a:xfrm>
            <a:off x="676144" y="3039588"/>
            <a:ext cx="4424333" cy="3883435"/>
          </a:xfrm>
          <a:prstGeom prst="rect">
            <a:avLst/>
          </a:prstGeom>
          <a:solidFill>
            <a:schemeClr val="accent5">
              <a:lumMod val="20000"/>
              <a:lumOff val="80000"/>
            </a:schemeClr>
          </a:solidFill>
        </p:spPr>
        <p:txBody>
          <a:bodyPr wrap="square" rtlCol="0">
            <a:spAutoFit/>
          </a:bodyPr>
          <a:lstStyle/>
          <a:p>
            <a:pPr marL="342900" marR="0" lvl="0" indent="-342900">
              <a:lnSpc>
                <a:spcPct val="107000"/>
              </a:lnSpc>
              <a:spcBef>
                <a:spcPts val="240"/>
              </a:spcBef>
              <a:spcAft>
                <a:spcPts val="0"/>
              </a:spcAft>
              <a:buFont typeface="Wingdings" panose="05000000000000000000" pitchFamily="2" charset="2"/>
              <a:buChar char=""/>
              <a:tabLst>
                <a:tab pos="551815" algn="l"/>
                <a:tab pos="553085" algn="l"/>
                <a:tab pos="5581015" algn="l"/>
              </a:tabLst>
            </a:pPr>
            <a:r>
              <a:rPr lang="en-US" sz="1100" b="1" kern="0" dirty="0">
                <a:effectLst/>
                <a:ea typeface="Times New Roman" panose="02020603050405020304" pitchFamily="18" charset="0"/>
                <a:cs typeface="Times New Roman" panose="02020603050405020304" pitchFamily="18" charset="0"/>
              </a:rPr>
              <a:t>Fiscal risk statement </a:t>
            </a:r>
            <a:endParaRPr lang="en-US" sz="1100" b="1"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240"/>
              </a:spcBef>
              <a:spcAft>
                <a:spcPts val="0"/>
              </a:spcAft>
              <a:buFont typeface="Wingdings" panose="05000000000000000000" pitchFamily="2" charset="2"/>
              <a:buChar char=""/>
              <a:tabLst>
                <a:tab pos="551815" algn="l"/>
                <a:tab pos="553085" algn="l"/>
                <a:tab pos="5581015" algn="l"/>
              </a:tabLst>
            </a:pPr>
            <a:r>
              <a:rPr lang="en-US" sz="1100" b="1" kern="0" dirty="0">
                <a:cs typeface="Times New Roman" panose="02020603050405020304" pitchFamily="18" charset="0"/>
              </a:rPr>
              <a:t>Macroeconomic risks </a:t>
            </a:r>
          </a:p>
          <a:p>
            <a:pPr marL="342900" marR="0" lvl="0" indent="-342900">
              <a:lnSpc>
                <a:spcPct val="107000"/>
              </a:lnSpc>
              <a:spcBef>
                <a:spcPts val="240"/>
              </a:spcBef>
              <a:spcAft>
                <a:spcPts val="0"/>
              </a:spcAft>
              <a:buFont typeface="Wingdings" panose="05000000000000000000" pitchFamily="2" charset="2"/>
              <a:buChar char=""/>
              <a:tabLst>
                <a:tab pos="551815" algn="l"/>
                <a:tab pos="553085" algn="l"/>
                <a:tab pos="5581015" algn="l"/>
              </a:tabLst>
            </a:pPr>
            <a:r>
              <a:rPr lang="en-US" sz="1100" b="1" kern="0" dirty="0">
                <a:cs typeface="Times New Roman" panose="02020603050405020304" pitchFamily="18" charset="0"/>
              </a:rPr>
              <a:t>Volatility in GDP growth </a:t>
            </a:r>
          </a:p>
          <a:p>
            <a:pPr marL="342900" marR="0" lvl="0" indent="-342900">
              <a:lnSpc>
                <a:spcPct val="107000"/>
              </a:lnSpc>
              <a:spcBef>
                <a:spcPts val="240"/>
              </a:spcBef>
              <a:spcAft>
                <a:spcPts val="0"/>
              </a:spcAft>
              <a:buFont typeface="Wingdings" panose="05000000000000000000" pitchFamily="2" charset="2"/>
              <a:buChar char=""/>
              <a:tabLst>
                <a:tab pos="551815" algn="l"/>
                <a:tab pos="553085" algn="l"/>
                <a:tab pos="5581015" algn="l"/>
              </a:tabLst>
            </a:pPr>
            <a:r>
              <a:rPr lang="en-US" sz="1100" b="1" kern="0" dirty="0">
                <a:cs typeface="Times New Roman" panose="02020603050405020304" pitchFamily="18" charset="0"/>
              </a:rPr>
              <a:t>Inflation </a:t>
            </a:r>
          </a:p>
          <a:p>
            <a:pPr marL="342900" marR="0" lvl="0" indent="-342900">
              <a:lnSpc>
                <a:spcPct val="107000"/>
              </a:lnSpc>
              <a:spcBef>
                <a:spcPts val="240"/>
              </a:spcBef>
              <a:spcAft>
                <a:spcPts val="0"/>
              </a:spcAft>
              <a:buFont typeface="Wingdings" panose="05000000000000000000" pitchFamily="2" charset="2"/>
              <a:buChar char=""/>
              <a:tabLst>
                <a:tab pos="551815" algn="l"/>
                <a:tab pos="553085" algn="l"/>
                <a:tab pos="5581015" algn="l"/>
              </a:tabLst>
            </a:pPr>
            <a:r>
              <a:rPr lang="en-US" sz="1100" b="1" kern="0" dirty="0">
                <a:cs typeface="Times New Roman" panose="02020603050405020304" pitchFamily="18" charset="0"/>
              </a:rPr>
              <a:t>Exchange rate movements </a:t>
            </a:r>
          </a:p>
          <a:p>
            <a:pPr marL="342900" marR="0" lvl="0" indent="-342900">
              <a:lnSpc>
                <a:spcPct val="107000"/>
              </a:lnSpc>
              <a:spcBef>
                <a:spcPts val="240"/>
              </a:spcBef>
              <a:spcAft>
                <a:spcPts val="0"/>
              </a:spcAft>
              <a:buFont typeface="Wingdings" panose="05000000000000000000" pitchFamily="2" charset="2"/>
              <a:buChar char=""/>
              <a:tabLst>
                <a:tab pos="551815" algn="l"/>
                <a:tab pos="553085" algn="l"/>
                <a:tab pos="5581015" algn="l"/>
              </a:tabLst>
            </a:pPr>
            <a:r>
              <a:rPr lang="en-US" sz="1100" b="1" kern="0" dirty="0">
                <a:cs typeface="Times New Roman" panose="02020603050405020304" pitchFamily="18" charset="0"/>
              </a:rPr>
              <a:t>Rise in domestic interest rates </a:t>
            </a:r>
          </a:p>
          <a:p>
            <a:pPr marL="342900" marR="0" lvl="0" indent="-342900">
              <a:lnSpc>
                <a:spcPct val="107000"/>
              </a:lnSpc>
              <a:spcBef>
                <a:spcPts val="240"/>
              </a:spcBef>
              <a:spcAft>
                <a:spcPts val="0"/>
              </a:spcAft>
              <a:buFont typeface="Wingdings" panose="05000000000000000000" pitchFamily="2" charset="2"/>
              <a:buChar char=""/>
              <a:tabLst>
                <a:tab pos="551815" algn="l"/>
                <a:tab pos="553085" algn="l"/>
                <a:tab pos="5581015" algn="l"/>
              </a:tabLst>
            </a:pPr>
            <a:r>
              <a:rPr lang="en-US" sz="1100" b="1" kern="0" dirty="0">
                <a:cs typeface="Times New Roman" panose="02020603050405020304" pitchFamily="18" charset="0"/>
              </a:rPr>
              <a:t>Central government contingent liabilities </a:t>
            </a:r>
          </a:p>
          <a:p>
            <a:pPr marL="342900" marR="0" lvl="0" indent="-342900">
              <a:lnSpc>
                <a:spcPct val="107000"/>
              </a:lnSpc>
              <a:spcBef>
                <a:spcPts val="240"/>
              </a:spcBef>
              <a:spcAft>
                <a:spcPts val="0"/>
              </a:spcAft>
              <a:buFont typeface="Wingdings" panose="05000000000000000000" pitchFamily="2" charset="2"/>
              <a:buChar char=""/>
              <a:tabLst>
                <a:tab pos="553085" algn="l"/>
                <a:tab pos="553720" algn="l"/>
                <a:tab pos="5582285" algn="l"/>
              </a:tabLst>
            </a:pPr>
            <a:r>
              <a:rPr lang="en-US" sz="1100" b="1" kern="0" dirty="0">
                <a:cs typeface="Times New Roman" panose="02020603050405020304" pitchFamily="18" charset="0"/>
              </a:rPr>
              <a:t>Contingent liabilities </a:t>
            </a:r>
          </a:p>
          <a:p>
            <a:pPr marL="342900" marR="0" lvl="0" indent="-342900">
              <a:lnSpc>
                <a:spcPct val="107000"/>
              </a:lnSpc>
              <a:spcBef>
                <a:spcPts val="240"/>
              </a:spcBef>
              <a:spcAft>
                <a:spcPts val="0"/>
              </a:spcAft>
              <a:buFont typeface="Wingdings" panose="05000000000000000000" pitchFamily="2" charset="2"/>
              <a:buChar char=""/>
              <a:tabLst>
                <a:tab pos="553085" algn="l"/>
                <a:tab pos="553720" algn="l"/>
                <a:tab pos="5582285" algn="l"/>
              </a:tabLst>
            </a:pPr>
            <a:r>
              <a:rPr lang="en-US" sz="1100" b="1" kern="0" dirty="0">
                <a:cs typeface="Times New Roman" panose="02020603050405020304" pitchFamily="18" charset="0"/>
              </a:rPr>
              <a:t>Guarantees. </a:t>
            </a:r>
          </a:p>
          <a:p>
            <a:pPr marL="342900" marR="0" lvl="0" indent="-342900">
              <a:lnSpc>
                <a:spcPct val="107000"/>
              </a:lnSpc>
              <a:spcBef>
                <a:spcPts val="240"/>
              </a:spcBef>
              <a:spcAft>
                <a:spcPts val="0"/>
              </a:spcAft>
              <a:buFont typeface="Wingdings" panose="05000000000000000000" pitchFamily="2" charset="2"/>
              <a:buChar char=""/>
              <a:tabLst>
                <a:tab pos="553085" algn="l"/>
                <a:tab pos="553720" algn="l"/>
                <a:tab pos="5582285" algn="l"/>
              </a:tabLst>
            </a:pPr>
            <a:r>
              <a:rPr lang="en-US" sz="1100" b="1" kern="0" dirty="0">
                <a:cs typeface="Times New Roman" panose="02020603050405020304" pitchFamily="18" charset="0"/>
              </a:rPr>
              <a:t>Operations of State-owned Enterprises (SOEs) </a:t>
            </a:r>
          </a:p>
          <a:p>
            <a:pPr marL="342900" marR="0" lvl="0" indent="-342900">
              <a:lnSpc>
                <a:spcPct val="107000"/>
              </a:lnSpc>
              <a:spcBef>
                <a:spcPts val="240"/>
              </a:spcBef>
              <a:spcAft>
                <a:spcPts val="0"/>
              </a:spcAft>
              <a:buFont typeface="Wingdings" panose="05000000000000000000" pitchFamily="2" charset="2"/>
              <a:buChar char=""/>
              <a:tabLst>
                <a:tab pos="553085" algn="l"/>
                <a:tab pos="553720" algn="l"/>
                <a:tab pos="5581650" algn="l"/>
              </a:tabLst>
            </a:pPr>
            <a:r>
              <a:rPr lang="en-US" sz="1100" b="1" kern="0" dirty="0">
                <a:cs typeface="Times New Roman" panose="02020603050405020304" pitchFamily="18" charset="0"/>
              </a:rPr>
              <a:t>Litigation </a:t>
            </a:r>
          </a:p>
          <a:p>
            <a:pPr marL="342900" marR="0" lvl="0" indent="-342900">
              <a:lnSpc>
                <a:spcPct val="107000"/>
              </a:lnSpc>
              <a:spcBef>
                <a:spcPts val="240"/>
              </a:spcBef>
              <a:spcAft>
                <a:spcPts val="0"/>
              </a:spcAft>
              <a:buFont typeface="Wingdings" panose="05000000000000000000" pitchFamily="2" charset="2"/>
              <a:buChar char=""/>
              <a:tabLst>
                <a:tab pos="552450" algn="l"/>
                <a:tab pos="553085" algn="l"/>
                <a:tab pos="5581650" algn="l"/>
              </a:tabLst>
            </a:pPr>
            <a:r>
              <a:rPr lang="en-US" sz="1100" b="1" kern="0" dirty="0">
                <a:cs typeface="Times New Roman" panose="02020603050405020304" pitchFamily="18" charset="0"/>
              </a:rPr>
              <a:t>Public Private Partnerships (PPPs) </a:t>
            </a:r>
          </a:p>
          <a:p>
            <a:pPr marL="342900" marR="0" lvl="0" indent="-342900">
              <a:lnSpc>
                <a:spcPct val="107000"/>
              </a:lnSpc>
              <a:spcBef>
                <a:spcPts val="240"/>
              </a:spcBef>
              <a:spcAft>
                <a:spcPts val="0"/>
              </a:spcAft>
              <a:buFont typeface="Wingdings" panose="05000000000000000000" pitchFamily="2" charset="2"/>
              <a:buChar char=""/>
              <a:tabLst>
                <a:tab pos="552450" algn="l"/>
                <a:tab pos="553085" algn="l"/>
                <a:tab pos="5581650" algn="l"/>
              </a:tabLst>
            </a:pPr>
            <a:r>
              <a:rPr lang="en-US" sz="1100" b="1" kern="0" dirty="0">
                <a:cs typeface="Times New Roman" panose="02020603050405020304" pitchFamily="18" charset="0"/>
              </a:rPr>
              <a:t>Policy Risks </a:t>
            </a:r>
          </a:p>
          <a:p>
            <a:pPr marL="342900" marR="0" lvl="0" indent="-342900">
              <a:lnSpc>
                <a:spcPct val="107000"/>
              </a:lnSpc>
              <a:spcBef>
                <a:spcPts val="240"/>
              </a:spcBef>
              <a:spcAft>
                <a:spcPts val="0"/>
              </a:spcAft>
              <a:buFont typeface="Wingdings" panose="05000000000000000000" pitchFamily="2" charset="2"/>
              <a:buChar char=""/>
              <a:tabLst>
                <a:tab pos="552450" algn="l"/>
                <a:tab pos="553085" algn="l"/>
                <a:tab pos="5581650" algn="l"/>
              </a:tabLst>
            </a:pPr>
            <a:r>
              <a:rPr lang="en-US" sz="1100" b="1" kern="0" dirty="0">
                <a:cs typeface="Times New Roman" panose="02020603050405020304" pitchFamily="18" charset="0"/>
              </a:rPr>
              <a:t>Natural Disasters and Epidemics </a:t>
            </a:r>
          </a:p>
          <a:p>
            <a:pPr marL="342900" marR="0" lvl="0" indent="-342900">
              <a:lnSpc>
                <a:spcPct val="107000"/>
              </a:lnSpc>
              <a:spcBef>
                <a:spcPts val="240"/>
              </a:spcBef>
              <a:spcAft>
                <a:spcPts val="0"/>
              </a:spcAft>
              <a:buFont typeface="Wingdings" panose="05000000000000000000" pitchFamily="2" charset="2"/>
              <a:buChar char=""/>
              <a:tabLst>
                <a:tab pos="552450" algn="l"/>
                <a:tab pos="553085" algn="l"/>
                <a:tab pos="5581650" algn="l"/>
              </a:tabLst>
            </a:pPr>
            <a:r>
              <a:rPr lang="en-US" sz="1100" b="1" kern="0" dirty="0">
                <a:cs typeface="Times New Roman" panose="02020603050405020304" pitchFamily="18" charset="0"/>
              </a:rPr>
              <a:t>Mitigation Measures and Contingency Plans </a:t>
            </a:r>
          </a:p>
          <a:p>
            <a:pPr marL="342900" marR="0" lvl="0" indent="-342900">
              <a:lnSpc>
                <a:spcPct val="107000"/>
              </a:lnSpc>
              <a:spcBef>
                <a:spcPts val="240"/>
              </a:spcBef>
              <a:spcAft>
                <a:spcPts val="0"/>
              </a:spcAft>
              <a:buFont typeface="Wingdings" panose="05000000000000000000" pitchFamily="2" charset="2"/>
              <a:buChar char=""/>
              <a:tabLst>
                <a:tab pos="552450" algn="l"/>
                <a:tab pos="553085" algn="l"/>
                <a:tab pos="5581015" algn="l"/>
              </a:tabLst>
            </a:pPr>
            <a:r>
              <a:rPr lang="en-US" sz="1100" b="1" kern="0" dirty="0">
                <a:cs typeface="Times New Roman" panose="02020603050405020304" pitchFamily="18" charset="0"/>
              </a:rPr>
              <a:t>Mitigating macroeconomic risks </a:t>
            </a:r>
          </a:p>
          <a:p>
            <a:pPr marL="342900" marR="0" lvl="0" indent="-342900">
              <a:lnSpc>
                <a:spcPct val="107000"/>
              </a:lnSpc>
              <a:spcBef>
                <a:spcPts val="240"/>
              </a:spcBef>
              <a:buFont typeface="Wingdings" panose="05000000000000000000" pitchFamily="2" charset="2"/>
              <a:buChar char=""/>
              <a:tabLst>
                <a:tab pos="551815" algn="l"/>
                <a:tab pos="553085" algn="l"/>
                <a:tab pos="5581015" algn="l"/>
              </a:tabLst>
            </a:pPr>
            <a:r>
              <a:rPr lang="en-US" sz="1100" b="1" kern="0" dirty="0">
                <a:cs typeface="Times New Roman" panose="02020603050405020304" pitchFamily="18" charset="0"/>
              </a:rPr>
              <a:t>Mitigating Measures for Contingent Liabilities</a:t>
            </a:r>
          </a:p>
          <a:p>
            <a:pPr marL="342900" marR="0" lvl="0" indent="-342900">
              <a:lnSpc>
                <a:spcPct val="107000"/>
              </a:lnSpc>
              <a:spcBef>
                <a:spcPts val="240"/>
              </a:spcBef>
              <a:buFont typeface="Wingdings" panose="05000000000000000000" pitchFamily="2" charset="2"/>
              <a:buChar char=""/>
              <a:tabLst>
                <a:tab pos="551815" algn="l"/>
                <a:tab pos="553085" algn="l"/>
                <a:tab pos="5581015" algn="l"/>
              </a:tabLst>
            </a:pPr>
            <a:r>
              <a:rPr lang="en-US" sz="1100" b="1" kern="0" dirty="0">
                <a:cs typeface="Times New Roman" panose="02020603050405020304" pitchFamily="18" charset="0"/>
              </a:rPr>
              <a:t>Mitigating Measures and Contingency Plans for Disasters</a:t>
            </a:r>
          </a:p>
        </p:txBody>
      </p:sp>
      <p:sp>
        <p:nvSpPr>
          <p:cNvPr id="11" name="Rectangle 10">
            <a:extLst>
              <a:ext uri="{FF2B5EF4-FFF2-40B4-BE49-F238E27FC236}">
                <a16:creationId xmlns:a16="http://schemas.microsoft.com/office/drawing/2014/main" xmlns="" id="{73F08EBA-9061-FC1F-1A0A-19546976DC79}"/>
              </a:ext>
            </a:extLst>
          </p:cNvPr>
          <p:cNvSpPr/>
          <p:nvPr/>
        </p:nvSpPr>
        <p:spPr>
          <a:xfrm>
            <a:off x="522645" y="2742261"/>
            <a:ext cx="4388124" cy="276999"/>
          </a:xfrm>
          <a:prstGeom prst="rect">
            <a:avLst/>
          </a:prstGeom>
          <a:noFill/>
        </p:spPr>
        <p:txBody>
          <a:bodyPr wrap="none" lIns="91440" tIns="45720" rIns="91440" bIns="45720">
            <a:spAutoFit/>
          </a:bodyPr>
          <a:lstStyle/>
          <a:p>
            <a:pPr algn="ctr"/>
            <a:r>
              <a:rPr lang="en-US" sz="1200" b="0" cap="none" spc="0" dirty="0">
                <a:ln w="0"/>
                <a:solidFill>
                  <a:schemeClr val="tx1"/>
                </a:solidFill>
                <a:effectLst>
                  <a:outerShdw blurRad="38100" dist="19050" dir="2700000" algn="tl" rotWithShape="0">
                    <a:schemeClr val="dk1">
                      <a:alpha val="40000"/>
                    </a:schemeClr>
                  </a:outerShdw>
                </a:effectLst>
              </a:rPr>
              <a:t>Fiscal Risks that are being analyzed and published in Sierra Leone</a:t>
            </a:r>
          </a:p>
        </p:txBody>
      </p:sp>
    </p:spTree>
    <p:extLst>
      <p:ext uri="{BB962C8B-B14F-4D97-AF65-F5344CB8AC3E}">
        <p14:creationId xmlns:p14="http://schemas.microsoft.com/office/powerpoint/2010/main" val="345832828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626F958A-9151-C47B-B1AE-DCBB1EC40564}"/>
              </a:ext>
            </a:extLst>
          </p:cNvPr>
          <p:cNvSpPr txBox="1"/>
          <p:nvPr/>
        </p:nvSpPr>
        <p:spPr>
          <a:xfrm>
            <a:off x="2295205" y="80350"/>
            <a:ext cx="9896795" cy="664139"/>
          </a:xfrm>
          <a:prstGeom prst="rect">
            <a:avLst/>
          </a:prstGeom>
        </p:spPr>
        <p:txBody>
          <a:bodyPr vert="horz" lIns="91440" tIns="45720" rIns="91440" bIns="45720" rtlCol="0" anchor="b">
            <a:normAutofit fontScale="70000" lnSpcReduction="20000"/>
          </a:bodyPr>
          <a:lstStyle/>
          <a:p>
            <a:pPr algn="ctr">
              <a:lnSpc>
                <a:spcPct val="90000"/>
              </a:lnSpc>
              <a:spcBef>
                <a:spcPct val="0"/>
              </a:spcBef>
              <a:spcAft>
                <a:spcPts val="600"/>
              </a:spcAft>
            </a:pPr>
            <a:r>
              <a:rPr lang="en-US" sz="3200" b="1" dirty="0">
                <a:solidFill>
                  <a:srgbClr val="FFFFFF"/>
                </a:solidFill>
                <a:latin typeface="+mj-lt"/>
                <a:ea typeface="+mj-ea"/>
                <a:cs typeface="+mj-cs"/>
              </a:rPr>
              <a:t>Legal Framework </a:t>
            </a:r>
            <a:r>
              <a:rPr lang="en-US" sz="3100" b="1" dirty="0">
                <a:solidFill>
                  <a:srgbClr val="FFFFFF"/>
                </a:solidFill>
                <a:latin typeface="+mj-lt"/>
                <a:ea typeface="+mj-ea"/>
                <a:cs typeface="+mj-cs"/>
              </a:rPr>
              <a:t>for </a:t>
            </a:r>
            <a:r>
              <a:rPr lang="en-US" sz="2800" b="1" dirty="0">
                <a:solidFill>
                  <a:srgbClr val="FFFFFF"/>
                </a:solidFill>
                <a:latin typeface="+mj-lt"/>
                <a:ea typeface="+mj-ea"/>
                <a:cs typeface="+mj-cs"/>
              </a:rPr>
              <a:t>Fiscal Risk Management</a:t>
            </a:r>
          </a:p>
          <a:p>
            <a:pPr algn="ctr">
              <a:lnSpc>
                <a:spcPct val="90000"/>
              </a:lnSpc>
              <a:spcBef>
                <a:spcPct val="0"/>
              </a:spcBef>
              <a:spcAft>
                <a:spcPts val="600"/>
              </a:spcAft>
            </a:pPr>
            <a:r>
              <a:rPr lang="en-US" sz="3100" b="1" dirty="0">
                <a:solidFill>
                  <a:srgbClr val="FFFFFF"/>
                </a:solidFill>
                <a:latin typeface="+mj-lt"/>
                <a:ea typeface="+mj-ea"/>
                <a:cs typeface="+mj-cs"/>
              </a:rPr>
              <a:t> (Republic of Ghana) </a:t>
            </a:r>
          </a:p>
        </p:txBody>
      </p:sp>
      <p:sp>
        <p:nvSpPr>
          <p:cNvPr id="4" name="TextBox 3">
            <a:extLst>
              <a:ext uri="{FF2B5EF4-FFF2-40B4-BE49-F238E27FC236}">
                <a16:creationId xmlns:a16="http://schemas.microsoft.com/office/drawing/2014/main" xmlns="" id="{B4257D5F-842A-9F3C-DFCB-F4E7E3F0BFF1}"/>
              </a:ext>
            </a:extLst>
          </p:cNvPr>
          <p:cNvSpPr txBox="1"/>
          <p:nvPr/>
        </p:nvSpPr>
        <p:spPr>
          <a:xfrm>
            <a:off x="362922" y="806326"/>
            <a:ext cx="10735681" cy="369332"/>
          </a:xfrm>
          <a:prstGeom prst="rect">
            <a:avLst/>
          </a:prstGeom>
          <a:noFill/>
        </p:spPr>
        <p:txBody>
          <a:bodyPr wrap="square">
            <a:spAutoFit/>
          </a:bodyPr>
          <a:lstStyle/>
          <a:p>
            <a:r>
              <a:rPr lang="en-US" b="1" dirty="0"/>
              <a:t>The Public Financial Management Act, 2016 mandate the Minister of Finance to:  </a:t>
            </a:r>
          </a:p>
        </p:txBody>
      </p:sp>
      <p:sp>
        <p:nvSpPr>
          <p:cNvPr id="6" name="Slide Number Placeholder 5">
            <a:extLst>
              <a:ext uri="{FF2B5EF4-FFF2-40B4-BE49-F238E27FC236}">
                <a16:creationId xmlns:a16="http://schemas.microsoft.com/office/drawing/2014/main" xmlns="" id="{A6950B2C-D53D-CFFD-7C5C-FAE58C185D78}"/>
              </a:ext>
            </a:extLst>
          </p:cNvPr>
          <p:cNvSpPr>
            <a:spLocks noGrp="1"/>
          </p:cNvSpPr>
          <p:nvPr>
            <p:ph type="sldNum" sz="quarter" idx="12"/>
          </p:nvPr>
        </p:nvSpPr>
        <p:spPr/>
        <p:txBody>
          <a:bodyPr/>
          <a:lstStyle/>
          <a:p>
            <a:fld id="{EE148BE8-9E75-414F-A482-815BCA8006D8}" type="slidenum">
              <a:rPr lang="x-none" smtClean="0"/>
              <a:t>27</a:t>
            </a:fld>
            <a:endParaRPr lang="x-none"/>
          </a:p>
        </p:txBody>
      </p:sp>
      <p:graphicFrame>
        <p:nvGraphicFramePr>
          <p:cNvPr id="3" name="Diagram 2">
            <a:extLst>
              <a:ext uri="{FF2B5EF4-FFF2-40B4-BE49-F238E27FC236}">
                <a16:creationId xmlns:a16="http://schemas.microsoft.com/office/drawing/2014/main" xmlns="" id="{CA78A8BA-5E68-B081-E093-D30674A91FA2}"/>
              </a:ext>
            </a:extLst>
          </p:cNvPr>
          <p:cNvGraphicFramePr/>
          <p:nvPr>
            <p:extLst>
              <p:ext uri="{D42A27DB-BD31-4B8C-83A1-F6EECF244321}">
                <p14:modId xmlns:p14="http://schemas.microsoft.com/office/powerpoint/2010/main" val="1169128814"/>
              </p:ext>
            </p:extLst>
          </p:nvPr>
        </p:nvGraphicFramePr>
        <p:xfrm>
          <a:off x="473666" y="1175658"/>
          <a:ext cx="10642373" cy="2192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a:extLst>
              <a:ext uri="{FF2B5EF4-FFF2-40B4-BE49-F238E27FC236}">
                <a16:creationId xmlns:a16="http://schemas.microsoft.com/office/drawing/2014/main" xmlns="" id="{755470C4-2C01-2876-43B3-A5FE957E37C4}"/>
              </a:ext>
            </a:extLst>
          </p:cNvPr>
          <p:cNvGraphicFramePr/>
          <p:nvPr>
            <p:extLst>
              <p:ext uri="{D42A27DB-BD31-4B8C-83A1-F6EECF244321}">
                <p14:modId xmlns:p14="http://schemas.microsoft.com/office/powerpoint/2010/main" val="1902185885"/>
              </p:ext>
            </p:extLst>
          </p:nvPr>
        </p:nvGraphicFramePr>
        <p:xfrm>
          <a:off x="582257" y="3368018"/>
          <a:ext cx="10771543" cy="198809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7" name="Diagram 6">
            <a:extLst>
              <a:ext uri="{FF2B5EF4-FFF2-40B4-BE49-F238E27FC236}">
                <a16:creationId xmlns:a16="http://schemas.microsoft.com/office/drawing/2014/main" xmlns="" id="{823F2A34-4959-D2CD-A545-21C15D7F0F43}"/>
              </a:ext>
            </a:extLst>
          </p:cNvPr>
          <p:cNvGraphicFramePr/>
          <p:nvPr>
            <p:extLst>
              <p:ext uri="{D42A27DB-BD31-4B8C-83A1-F6EECF244321}">
                <p14:modId xmlns:p14="http://schemas.microsoft.com/office/powerpoint/2010/main" val="3053798320"/>
              </p:ext>
            </p:extLst>
          </p:nvPr>
        </p:nvGraphicFramePr>
        <p:xfrm>
          <a:off x="676151" y="5456366"/>
          <a:ext cx="10109225" cy="1317036"/>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extLst>
      <p:ext uri="{BB962C8B-B14F-4D97-AF65-F5344CB8AC3E}">
        <p14:creationId xmlns:p14="http://schemas.microsoft.com/office/powerpoint/2010/main" val="318244298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626F958A-9151-C47B-B1AE-DCBB1EC40564}"/>
              </a:ext>
            </a:extLst>
          </p:cNvPr>
          <p:cNvSpPr txBox="1"/>
          <p:nvPr/>
        </p:nvSpPr>
        <p:spPr>
          <a:xfrm>
            <a:off x="838886" y="46989"/>
            <a:ext cx="9780765" cy="664139"/>
          </a:xfrm>
          <a:prstGeom prst="rect">
            <a:avLst/>
          </a:prstGeom>
        </p:spPr>
        <p:txBody>
          <a:bodyPr vert="horz" lIns="91440" tIns="45720" rIns="91440" bIns="45720" rtlCol="0" anchor="b">
            <a:normAutofit fontScale="92500" lnSpcReduction="20000"/>
          </a:bodyPr>
          <a:lstStyle/>
          <a:p>
            <a:pPr algn="ctr">
              <a:lnSpc>
                <a:spcPct val="90000"/>
              </a:lnSpc>
              <a:spcBef>
                <a:spcPct val="0"/>
              </a:spcBef>
              <a:spcAft>
                <a:spcPts val="600"/>
              </a:spcAft>
            </a:pPr>
            <a:r>
              <a:rPr lang="en-US" sz="2300" b="1" dirty="0">
                <a:solidFill>
                  <a:srgbClr val="FFFFFF"/>
                </a:solidFill>
                <a:latin typeface="+mj-lt"/>
                <a:ea typeface="+mj-ea"/>
                <a:cs typeface="+mj-cs"/>
              </a:rPr>
              <a:t>Legal Framework for Fiscal Risk Management</a:t>
            </a:r>
          </a:p>
          <a:p>
            <a:pPr algn="ctr">
              <a:lnSpc>
                <a:spcPct val="90000"/>
              </a:lnSpc>
              <a:spcBef>
                <a:spcPct val="0"/>
              </a:spcBef>
              <a:spcAft>
                <a:spcPts val="600"/>
              </a:spcAft>
            </a:pPr>
            <a:r>
              <a:rPr lang="en-US" sz="2300" b="1" dirty="0">
                <a:solidFill>
                  <a:srgbClr val="FFFFFF"/>
                </a:solidFill>
                <a:latin typeface="+mj-lt"/>
                <a:ea typeface="+mj-ea"/>
                <a:cs typeface="+mj-cs"/>
              </a:rPr>
              <a:t> (Republic of Ghana) </a:t>
            </a:r>
          </a:p>
        </p:txBody>
      </p:sp>
      <p:sp>
        <p:nvSpPr>
          <p:cNvPr id="4" name="Slide Number Placeholder 3">
            <a:extLst>
              <a:ext uri="{FF2B5EF4-FFF2-40B4-BE49-F238E27FC236}">
                <a16:creationId xmlns:a16="http://schemas.microsoft.com/office/drawing/2014/main" xmlns="" id="{AA30B128-43E2-7214-995C-44ECD5C49033}"/>
              </a:ext>
            </a:extLst>
          </p:cNvPr>
          <p:cNvSpPr>
            <a:spLocks noGrp="1"/>
          </p:cNvSpPr>
          <p:nvPr>
            <p:ph type="sldNum" sz="quarter" idx="12"/>
          </p:nvPr>
        </p:nvSpPr>
        <p:spPr/>
        <p:txBody>
          <a:bodyPr/>
          <a:lstStyle/>
          <a:p>
            <a:fld id="{EE148BE8-9E75-414F-A482-815BCA8006D8}" type="slidenum">
              <a:rPr lang="x-none" smtClean="0"/>
              <a:t>28</a:t>
            </a:fld>
            <a:endParaRPr lang="x-none"/>
          </a:p>
        </p:txBody>
      </p:sp>
      <p:sp>
        <p:nvSpPr>
          <p:cNvPr id="5" name="TextBox 4">
            <a:extLst>
              <a:ext uri="{FF2B5EF4-FFF2-40B4-BE49-F238E27FC236}">
                <a16:creationId xmlns:a16="http://schemas.microsoft.com/office/drawing/2014/main" xmlns="" id="{B52E836E-E3EE-6197-DE90-C9366ACB89A2}"/>
              </a:ext>
            </a:extLst>
          </p:cNvPr>
          <p:cNvSpPr txBox="1"/>
          <p:nvPr/>
        </p:nvSpPr>
        <p:spPr>
          <a:xfrm>
            <a:off x="374846" y="843676"/>
            <a:ext cx="11378649" cy="3416320"/>
          </a:xfrm>
          <a:prstGeom prst="rect">
            <a:avLst/>
          </a:prstGeom>
          <a:noFill/>
        </p:spPr>
        <p:txBody>
          <a:bodyPr wrap="square">
            <a:spAutoFit/>
          </a:bodyPr>
          <a:lstStyle/>
          <a:p>
            <a:r>
              <a:rPr lang="en-US" sz="2400" dirty="0">
                <a:solidFill>
                  <a:srgbClr val="212529"/>
                </a:solidFill>
                <a:latin typeface="Lato" panose="020F0502020204030204" pitchFamily="34" charset="0"/>
              </a:rPr>
              <a:t>Ghana legal framework for fiscal risk management in Ghana is govern :</a:t>
            </a:r>
          </a:p>
          <a:p>
            <a:pPr lvl="1">
              <a:buFont typeface="Arial" panose="020B0604020202020204" pitchFamily="34" charset="0"/>
              <a:buChar char="•"/>
            </a:pPr>
            <a:r>
              <a:rPr lang="en-US" sz="2400" dirty="0">
                <a:solidFill>
                  <a:srgbClr val="212529"/>
                </a:solidFill>
                <a:latin typeface="Lato" panose="020F0502020204030204" pitchFamily="34" charset="0"/>
              </a:rPr>
              <a:t> Public Financial Management Act, 2016 (Act 921);</a:t>
            </a:r>
          </a:p>
          <a:p>
            <a:pPr lvl="1">
              <a:buFont typeface="Arial" panose="020B0604020202020204" pitchFamily="34" charset="0"/>
              <a:buChar char="•"/>
            </a:pPr>
            <a:r>
              <a:rPr lang="en-US" sz="2400" dirty="0">
                <a:solidFill>
                  <a:srgbClr val="212529"/>
                </a:solidFill>
                <a:latin typeface="Lato" panose="020F0502020204030204" pitchFamily="34" charset="0"/>
              </a:rPr>
              <a:t> Public Financial Management Regulations, 2019(L.I. 2378);</a:t>
            </a:r>
          </a:p>
          <a:p>
            <a:pPr lvl="1">
              <a:buFont typeface="Arial" panose="020B0604020202020204" pitchFamily="34" charset="0"/>
              <a:buChar char="•"/>
            </a:pPr>
            <a:r>
              <a:rPr lang="en-US" sz="2400" dirty="0">
                <a:solidFill>
                  <a:srgbClr val="212529"/>
                </a:solidFill>
                <a:latin typeface="Lato" panose="020F0502020204030204" pitchFamily="34" charset="0"/>
              </a:rPr>
              <a:t> Fiscal Responsibility Act, 2018 (Act 982);</a:t>
            </a:r>
          </a:p>
          <a:p>
            <a:endParaRPr lang="en-US" sz="2400" b="0" i="0" dirty="0">
              <a:effectLst/>
              <a:latin typeface="Lato" panose="020F0502020204030204" pitchFamily="34" charset="0"/>
            </a:endParaRPr>
          </a:p>
          <a:p>
            <a:pPr algn="just"/>
            <a:r>
              <a:rPr lang="en-US" sz="2400" b="0" i="0" dirty="0">
                <a:solidFill>
                  <a:srgbClr val="212529"/>
                </a:solidFill>
                <a:effectLst/>
                <a:latin typeface="Lato" panose="020F0502020204030204" pitchFamily="34" charset="0"/>
              </a:rPr>
              <a:t>Ghana had both a Public Financial Management (PFM) strategy and Ghana Integrated Financial Management Information System (GIFMIS) strategy for the next 5-years (2020-2024) which addressed fiscal maangement risks issues.</a:t>
            </a:r>
          </a:p>
          <a:p>
            <a:r>
              <a:rPr lang="en-US" sz="2400" b="0" i="0" dirty="0">
                <a:solidFill>
                  <a:srgbClr val="212529"/>
                </a:solidFill>
                <a:effectLst/>
                <a:latin typeface="Lato" panose="020F0502020204030204" pitchFamily="34" charset="0"/>
              </a:rPr>
              <a:t> </a:t>
            </a:r>
            <a:endParaRPr lang="en-US" sz="2400" dirty="0"/>
          </a:p>
        </p:txBody>
      </p:sp>
      <p:sp>
        <p:nvSpPr>
          <p:cNvPr id="7" name="TextBox 6">
            <a:extLst>
              <a:ext uri="{FF2B5EF4-FFF2-40B4-BE49-F238E27FC236}">
                <a16:creationId xmlns:a16="http://schemas.microsoft.com/office/drawing/2014/main" xmlns="" id="{9BD1CD38-5FDA-4990-2552-E7B22FA39B72}"/>
              </a:ext>
            </a:extLst>
          </p:cNvPr>
          <p:cNvSpPr txBox="1"/>
          <p:nvPr/>
        </p:nvSpPr>
        <p:spPr>
          <a:xfrm>
            <a:off x="374846" y="4163076"/>
            <a:ext cx="11378649" cy="2246769"/>
          </a:xfrm>
          <a:prstGeom prst="rect">
            <a:avLst/>
          </a:prstGeom>
          <a:noFill/>
        </p:spPr>
        <p:txBody>
          <a:bodyPr wrap="square">
            <a:spAutoFit/>
          </a:bodyPr>
          <a:lstStyle/>
          <a:p>
            <a:pPr algn="just"/>
            <a:r>
              <a:rPr lang="en-US" sz="2000" dirty="0"/>
              <a:t>The PFM system provides the tools for achieving the three desirable fiscal and budgetary outcomes of :</a:t>
            </a:r>
          </a:p>
          <a:p>
            <a:pPr marL="800100" lvl="1" indent="-342900" algn="just">
              <a:buAutoNum type="alphaLcParenBoth"/>
            </a:pPr>
            <a:r>
              <a:rPr lang="en-US" sz="2000" dirty="0"/>
              <a:t>aggregate fiscal discipline – that is, effective control of the total budget and management of fiscal risks; </a:t>
            </a:r>
          </a:p>
          <a:p>
            <a:pPr marL="800100" lvl="1" indent="-342900" algn="just">
              <a:buAutoNum type="alphaLcParenBoth"/>
            </a:pPr>
            <a:r>
              <a:rPr lang="en-US" sz="2000" dirty="0"/>
              <a:t>strategic resource allocation – that is, planning and executing the budget in line with government priorities; </a:t>
            </a:r>
          </a:p>
          <a:p>
            <a:pPr marL="800100" lvl="1" indent="-342900" algn="just">
              <a:buAutoNum type="alphaLcParenBoth"/>
            </a:pPr>
            <a:r>
              <a:rPr lang="en-US" sz="2000" dirty="0"/>
              <a:t>and efficient service delivery – that is, using budgeted revenues to achieve the best levels of public services within available resources</a:t>
            </a:r>
          </a:p>
        </p:txBody>
      </p:sp>
    </p:spTree>
    <p:extLst>
      <p:ext uri="{BB962C8B-B14F-4D97-AF65-F5344CB8AC3E}">
        <p14:creationId xmlns:p14="http://schemas.microsoft.com/office/powerpoint/2010/main" val="375397894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626F958A-9151-C47B-B1AE-DCBB1EC40564}"/>
              </a:ext>
            </a:extLst>
          </p:cNvPr>
          <p:cNvSpPr txBox="1"/>
          <p:nvPr/>
        </p:nvSpPr>
        <p:spPr>
          <a:xfrm>
            <a:off x="2601212" y="15433"/>
            <a:ext cx="8326152" cy="490509"/>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2400" b="1" dirty="0">
                <a:solidFill>
                  <a:srgbClr val="FFFFFF"/>
                </a:solidFill>
                <a:latin typeface="+mj-lt"/>
                <a:ea typeface="+mj-ea"/>
                <a:cs typeface="+mj-cs"/>
              </a:rPr>
              <a:t>Framework for Fiscal Risk Management  (Republic of Ghana) </a:t>
            </a:r>
          </a:p>
        </p:txBody>
      </p:sp>
      <p:sp>
        <p:nvSpPr>
          <p:cNvPr id="4" name="Slide Number Placeholder 3">
            <a:extLst>
              <a:ext uri="{FF2B5EF4-FFF2-40B4-BE49-F238E27FC236}">
                <a16:creationId xmlns:a16="http://schemas.microsoft.com/office/drawing/2014/main" xmlns="" id="{AA30B128-43E2-7214-995C-44ECD5C49033}"/>
              </a:ext>
            </a:extLst>
          </p:cNvPr>
          <p:cNvSpPr>
            <a:spLocks noGrp="1"/>
          </p:cNvSpPr>
          <p:nvPr>
            <p:ph type="sldNum" sz="quarter" idx="12"/>
          </p:nvPr>
        </p:nvSpPr>
        <p:spPr/>
        <p:txBody>
          <a:bodyPr/>
          <a:lstStyle/>
          <a:p>
            <a:fld id="{EE148BE8-9E75-414F-A482-815BCA8006D8}" type="slidenum">
              <a:rPr lang="x-none" smtClean="0"/>
              <a:t>29</a:t>
            </a:fld>
            <a:endParaRPr lang="x-none"/>
          </a:p>
        </p:txBody>
      </p:sp>
      <p:pic>
        <p:nvPicPr>
          <p:cNvPr id="6" name="Picture 5">
            <a:extLst>
              <a:ext uri="{FF2B5EF4-FFF2-40B4-BE49-F238E27FC236}">
                <a16:creationId xmlns:a16="http://schemas.microsoft.com/office/drawing/2014/main" xmlns="" id="{6EE50107-16D9-F68A-CBA6-91D144824CCA}"/>
              </a:ext>
            </a:extLst>
          </p:cNvPr>
          <p:cNvPicPr>
            <a:picLocks noChangeAspect="1"/>
          </p:cNvPicPr>
          <p:nvPr/>
        </p:nvPicPr>
        <p:blipFill>
          <a:blip r:embed="rId3"/>
          <a:stretch>
            <a:fillRect/>
          </a:stretch>
        </p:blipFill>
        <p:spPr>
          <a:xfrm>
            <a:off x="5355772" y="1364067"/>
            <a:ext cx="3044214" cy="4381881"/>
          </a:xfrm>
          <a:prstGeom prst="rect">
            <a:avLst/>
          </a:prstGeom>
        </p:spPr>
      </p:pic>
      <p:sp>
        <p:nvSpPr>
          <p:cNvPr id="8" name="Text Box 2">
            <a:extLst>
              <a:ext uri="{FF2B5EF4-FFF2-40B4-BE49-F238E27FC236}">
                <a16:creationId xmlns:a16="http://schemas.microsoft.com/office/drawing/2014/main" xmlns="" id="{1ED81ECF-6AE3-EE76-8262-03B42DE9D363}"/>
              </a:ext>
            </a:extLst>
          </p:cNvPr>
          <p:cNvSpPr txBox="1">
            <a:spLocks noChangeArrowheads="1"/>
          </p:cNvSpPr>
          <p:nvPr/>
        </p:nvSpPr>
        <p:spPr bwMode="auto">
          <a:xfrm>
            <a:off x="232859" y="1364067"/>
            <a:ext cx="4890053" cy="4690283"/>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83820" marR="0">
              <a:tabLst>
                <a:tab pos="6200775" algn="r"/>
              </a:tabLst>
            </a:pPr>
            <a:r>
              <a:rPr lang="en-US" sz="1200" b="1" dirty="0">
                <a:effectLst/>
                <a:latin typeface="Arial" panose="020B0604020202020204" pitchFamily="34" charset="0"/>
                <a:ea typeface="Arial" panose="020B0604020202020204" pitchFamily="34" charset="0"/>
              </a:rPr>
              <a:t>MACROECONOMIC </a:t>
            </a:r>
            <a:r>
              <a:rPr lang="en-US" sz="1200" b="1" spc="-10" dirty="0">
                <a:effectLst/>
                <a:latin typeface="Arial" panose="020B0604020202020204" pitchFamily="34" charset="0"/>
                <a:ea typeface="Arial" panose="020B0604020202020204" pitchFamily="34" charset="0"/>
              </a:rPr>
              <a:t>RISKS</a:t>
            </a:r>
            <a:endParaRPr lang="en-US" sz="1200" dirty="0">
              <a:effectLst/>
              <a:latin typeface="Arial" panose="020B0604020202020204" pitchFamily="34" charset="0"/>
              <a:ea typeface="Arial" panose="020B0604020202020204" pitchFamily="34" charset="0"/>
            </a:endParaRPr>
          </a:p>
          <a:p>
            <a:pPr marL="342900" marR="0" lvl="0" indent="-342900">
              <a:buFont typeface="Symbol" panose="05050102010706020507" pitchFamily="18" charset="2"/>
              <a:buChar char=""/>
              <a:tabLst>
                <a:tab pos="501650" algn="l"/>
                <a:tab pos="502285" algn="l"/>
                <a:tab pos="6200775" algn="r"/>
              </a:tabLst>
            </a:pPr>
            <a:r>
              <a:rPr lang="en-US" sz="1200" dirty="0">
                <a:effectLst/>
                <a:latin typeface="Arial" panose="020B0604020202020204" pitchFamily="34" charset="0"/>
                <a:ea typeface="Arial" panose="020B0604020202020204" pitchFamily="34" charset="0"/>
              </a:rPr>
              <a:t>Macroeconomic</a:t>
            </a:r>
            <a:r>
              <a:rPr lang="en-US" sz="1200" spc="-30" dirty="0">
                <a:effectLst/>
                <a:latin typeface="Arial" panose="020B0604020202020204" pitchFamily="34" charset="0"/>
                <a:ea typeface="Arial" panose="020B0604020202020204" pitchFamily="34" charset="0"/>
              </a:rPr>
              <a:t> </a:t>
            </a:r>
            <a:r>
              <a:rPr lang="en-US" sz="1200" spc="-10" dirty="0">
                <a:effectLst/>
                <a:latin typeface="Arial" panose="020B0604020202020204" pitchFamily="34" charset="0"/>
                <a:ea typeface="Arial" panose="020B0604020202020204" pitchFamily="34" charset="0"/>
              </a:rPr>
              <a:t>Performance</a:t>
            </a:r>
            <a:endParaRPr lang="en-US" sz="1200" dirty="0">
              <a:effectLst/>
              <a:latin typeface="Arial" panose="020B0604020202020204" pitchFamily="34" charset="0"/>
              <a:ea typeface="Arial" panose="020B0604020202020204" pitchFamily="34" charset="0"/>
            </a:endParaRPr>
          </a:p>
          <a:p>
            <a:pPr marL="342900" marR="0" lvl="0" indent="-342900">
              <a:buFont typeface="Symbol" panose="05050102010706020507" pitchFamily="18" charset="2"/>
              <a:buChar char=""/>
              <a:tabLst>
                <a:tab pos="501650" algn="l"/>
                <a:tab pos="502285" algn="l"/>
                <a:tab pos="6200775" algn="r"/>
              </a:tabLst>
            </a:pPr>
            <a:r>
              <a:rPr lang="en-US" sz="1200" dirty="0">
                <a:effectLst/>
                <a:latin typeface="Arial" panose="020B0604020202020204" pitchFamily="34" charset="0"/>
                <a:ea typeface="Arial" panose="020B0604020202020204" pitchFamily="34" charset="0"/>
              </a:rPr>
              <a:t>Macroeconomic</a:t>
            </a:r>
            <a:r>
              <a:rPr lang="en-US" sz="1200" spc="-50"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Sensitivity</a:t>
            </a:r>
            <a:r>
              <a:rPr lang="en-US" sz="1200" spc="-35" dirty="0">
                <a:effectLst/>
                <a:latin typeface="Arial" panose="020B0604020202020204" pitchFamily="34" charset="0"/>
                <a:ea typeface="Arial" panose="020B0604020202020204" pitchFamily="34" charset="0"/>
              </a:rPr>
              <a:t> </a:t>
            </a:r>
            <a:r>
              <a:rPr lang="en-US" sz="1200" spc="-10" dirty="0">
                <a:effectLst/>
                <a:latin typeface="Arial" panose="020B0604020202020204" pitchFamily="34" charset="0"/>
                <a:ea typeface="Arial" panose="020B0604020202020204" pitchFamily="34" charset="0"/>
              </a:rPr>
              <a:t>Analysis</a:t>
            </a:r>
            <a:endParaRPr lang="en-US" sz="1200" dirty="0">
              <a:effectLst/>
              <a:latin typeface="Arial" panose="020B0604020202020204" pitchFamily="34" charset="0"/>
              <a:ea typeface="Arial" panose="020B0604020202020204" pitchFamily="34" charset="0"/>
            </a:endParaRPr>
          </a:p>
          <a:p>
            <a:pPr marL="342900" marR="0" lvl="0" indent="-342900">
              <a:buFont typeface="Symbol" panose="05050102010706020507" pitchFamily="18" charset="2"/>
              <a:buChar char=""/>
              <a:tabLst>
                <a:tab pos="501650" algn="l"/>
                <a:tab pos="502285" algn="l"/>
                <a:tab pos="6200775" algn="r"/>
              </a:tabLst>
            </a:pPr>
            <a:r>
              <a:rPr lang="en-US" sz="1200" dirty="0">
                <a:effectLst/>
                <a:latin typeface="Arial" panose="020B0604020202020204" pitchFamily="34" charset="0"/>
                <a:ea typeface="Arial" panose="020B0604020202020204" pitchFamily="34" charset="0"/>
              </a:rPr>
              <a:t>Sources</a:t>
            </a:r>
            <a:r>
              <a:rPr lang="en-US" sz="1200" spc="-2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of Macroeconomic</a:t>
            </a:r>
            <a:r>
              <a:rPr lang="en-US" sz="1200" spc="-15" dirty="0">
                <a:effectLst/>
                <a:latin typeface="Arial" panose="020B0604020202020204" pitchFamily="34" charset="0"/>
                <a:ea typeface="Arial" panose="020B0604020202020204" pitchFamily="34" charset="0"/>
              </a:rPr>
              <a:t> </a:t>
            </a:r>
            <a:r>
              <a:rPr lang="en-US" sz="1200" spc="-20" dirty="0">
                <a:effectLst/>
                <a:latin typeface="Arial" panose="020B0604020202020204" pitchFamily="34" charset="0"/>
                <a:ea typeface="Arial" panose="020B0604020202020204" pitchFamily="34" charset="0"/>
              </a:rPr>
              <a:t>Risk</a:t>
            </a:r>
            <a:endParaRPr lang="en-US" sz="1200" dirty="0">
              <a:effectLst/>
              <a:latin typeface="Arial" panose="020B0604020202020204" pitchFamily="34" charset="0"/>
              <a:ea typeface="Arial" panose="020B0604020202020204" pitchFamily="34" charset="0"/>
            </a:endParaRPr>
          </a:p>
          <a:p>
            <a:pPr marL="342900" marR="0" lvl="0" indent="-342900">
              <a:buFont typeface="Symbol" panose="05050102010706020507" pitchFamily="18" charset="2"/>
              <a:buChar char=""/>
              <a:tabLst>
                <a:tab pos="501650" algn="l"/>
                <a:tab pos="502285" algn="l"/>
                <a:tab pos="6200775" algn="r"/>
              </a:tabLst>
            </a:pPr>
            <a:r>
              <a:rPr lang="en-US" sz="1200" dirty="0">
                <a:effectLst/>
                <a:latin typeface="Arial" panose="020B0604020202020204" pitchFamily="34" charset="0"/>
                <a:ea typeface="Arial" panose="020B0604020202020204" pitchFamily="34" charset="0"/>
              </a:rPr>
              <a:t>Measures</a:t>
            </a:r>
            <a:r>
              <a:rPr lang="en-US" sz="1200" spc="-1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to</a:t>
            </a:r>
            <a:r>
              <a:rPr lang="en-US" sz="1200" spc="-10"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Mitigate</a:t>
            </a:r>
            <a:r>
              <a:rPr lang="en-US" sz="1200" spc="-1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Macroeconomic</a:t>
            </a:r>
            <a:r>
              <a:rPr lang="en-US" sz="1200" spc="-15" dirty="0">
                <a:effectLst/>
                <a:latin typeface="Arial" panose="020B0604020202020204" pitchFamily="34" charset="0"/>
                <a:ea typeface="Arial" panose="020B0604020202020204" pitchFamily="34" charset="0"/>
              </a:rPr>
              <a:t> </a:t>
            </a:r>
            <a:r>
              <a:rPr lang="en-US" sz="1200" spc="-10" dirty="0">
                <a:effectLst/>
                <a:latin typeface="Arial" panose="020B0604020202020204" pitchFamily="34" charset="0"/>
                <a:ea typeface="Arial" panose="020B0604020202020204" pitchFamily="34" charset="0"/>
              </a:rPr>
              <a:t>Risks</a:t>
            </a:r>
            <a:endParaRPr lang="en-US" sz="1200" dirty="0">
              <a:effectLst/>
              <a:latin typeface="Arial" panose="020B0604020202020204" pitchFamily="34" charset="0"/>
              <a:ea typeface="Arial" panose="020B0604020202020204" pitchFamily="34" charset="0"/>
            </a:endParaRPr>
          </a:p>
          <a:p>
            <a:pPr marL="83820" marR="0">
              <a:tabLst>
                <a:tab pos="6200775" algn="r"/>
              </a:tabLst>
            </a:pPr>
            <a:r>
              <a:rPr lang="en-US" sz="1200" b="1" dirty="0">
                <a:effectLst/>
                <a:latin typeface="Arial" panose="020B0604020202020204" pitchFamily="34" charset="0"/>
                <a:ea typeface="Arial" panose="020B0604020202020204" pitchFamily="34" charset="0"/>
              </a:rPr>
              <a:t>PUBLIC</a:t>
            </a:r>
            <a:r>
              <a:rPr lang="en-US" sz="1200" b="1" spc="-20" dirty="0">
                <a:effectLst/>
                <a:latin typeface="Arial" panose="020B0604020202020204" pitchFamily="34" charset="0"/>
                <a:ea typeface="Arial" panose="020B0604020202020204" pitchFamily="34" charset="0"/>
              </a:rPr>
              <a:t> </a:t>
            </a:r>
            <a:r>
              <a:rPr lang="en-US" sz="1200" b="1" dirty="0">
                <a:effectLst/>
                <a:latin typeface="Arial" panose="020B0604020202020204" pitchFamily="34" charset="0"/>
                <a:ea typeface="Arial" panose="020B0604020202020204" pitchFamily="34" charset="0"/>
              </a:rPr>
              <a:t>DEBT</a:t>
            </a:r>
            <a:r>
              <a:rPr lang="en-US" sz="1200" b="1" spc="-15" dirty="0">
                <a:effectLst/>
                <a:latin typeface="Arial" panose="020B0604020202020204" pitchFamily="34" charset="0"/>
                <a:ea typeface="Arial" panose="020B0604020202020204" pitchFamily="34" charset="0"/>
              </a:rPr>
              <a:t> </a:t>
            </a:r>
            <a:r>
              <a:rPr lang="en-US" sz="1200" b="1" spc="-10" dirty="0">
                <a:effectLst/>
                <a:latin typeface="Arial" panose="020B0604020202020204" pitchFamily="34" charset="0"/>
                <a:ea typeface="Arial" panose="020B0604020202020204" pitchFamily="34" charset="0"/>
              </a:rPr>
              <a:t>RISKS</a:t>
            </a:r>
            <a:endParaRPr lang="en-US" sz="1200" dirty="0">
              <a:effectLst/>
              <a:latin typeface="Arial" panose="020B0604020202020204" pitchFamily="34" charset="0"/>
              <a:ea typeface="Arial" panose="020B0604020202020204" pitchFamily="34" charset="0"/>
            </a:endParaRPr>
          </a:p>
          <a:p>
            <a:pPr marL="83820" marR="0">
              <a:tabLst>
                <a:tab pos="6200775" algn="r"/>
              </a:tabLst>
            </a:pPr>
            <a:r>
              <a:rPr lang="en-US" sz="1200" dirty="0">
                <a:effectLst/>
                <a:latin typeface="Arial" panose="020B0604020202020204" pitchFamily="34" charset="0"/>
                <a:ea typeface="Arial" panose="020B0604020202020204" pitchFamily="34" charset="0"/>
              </a:rPr>
              <a:t>Size</a:t>
            </a:r>
            <a:r>
              <a:rPr lang="en-US" sz="1200" spc="-1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and</a:t>
            </a:r>
            <a:r>
              <a:rPr lang="en-US" sz="1200" spc="-1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Composition</a:t>
            </a:r>
            <a:r>
              <a:rPr lang="en-US" sz="1200" spc="-20"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of</a:t>
            </a:r>
            <a:r>
              <a:rPr lang="en-US" sz="1200" spc="-10"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Public</a:t>
            </a:r>
            <a:r>
              <a:rPr lang="en-US" sz="1200" spc="-15" dirty="0">
                <a:effectLst/>
                <a:latin typeface="Arial" panose="020B0604020202020204" pitchFamily="34" charset="0"/>
                <a:ea typeface="Arial" panose="020B0604020202020204" pitchFamily="34" charset="0"/>
              </a:rPr>
              <a:t> </a:t>
            </a:r>
            <a:r>
              <a:rPr lang="en-US" sz="1200" spc="-20" dirty="0">
                <a:effectLst/>
                <a:latin typeface="Arial" panose="020B0604020202020204" pitchFamily="34" charset="0"/>
                <a:ea typeface="Arial" panose="020B0604020202020204" pitchFamily="34" charset="0"/>
              </a:rPr>
              <a:t>Debt</a:t>
            </a:r>
            <a:endParaRPr lang="en-US" sz="1200" dirty="0">
              <a:effectLst/>
              <a:latin typeface="Arial" panose="020B0604020202020204" pitchFamily="34" charset="0"/>
              <a:ea typeface="Arial" panose="020B0604020202020204" pitchFamily="34" charset="0"/>
            </a:endParaRPr>
          </a:p>
          <a:p>
            <a:pPr marL="342900" marR="0" lvl="0" indent="-342900">
              <a:buFont typeface="Symbol" panose="05050102010706020507" pitchFamily="18" charset="2"/>
              <a:buChar char=""/>
              <a:tabLst>
                <a:tab pos="6200775" algn="r"/>
              </a:tabLst>
            </a:pPr>
            <a:r>
              <a:rPr lang="en-US" sz="1200" dirty="0">
                <a:effectLst/>
                <a:latin typeface="Arial" panose="020B0604020202020204" pitchFamily="34" charset="0"/>
                <a:ea typeface="Arial" panose="020B0604020202020204" pitchFamily="34" charset="0"/>
              </a:rPr>
              <a:t>Debt</a:t>
            </a:r>
            <a:r>
              <a:rPr lang="en-US" sz="1200" spc="-3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Sustainability</a:t>
            </a:r>
            <a:r>
              <a:rPr lang="en-US" sz="1200" spc="-45" dirty="0">
                <a:effectLst/>
                <a:latin typeface="Arial" panose="020B0604020202020204" pitchFamily="34" charset="0"/>
                <a:ea typeface="Arial" panose="020B0604020202020204" pitchFamily="34" charset="0"/>
              </a:rPr>
              <a:t> </a:t>
            </a:r>
            <a:r>
              <a:rPr lang="en-US" sz="1200" spc="-10" dirty="0">
                <a:effectLst/>
                <a:latin typeface="Arial" panose="020B0604020202020204" pitchFamily="34" charset="0"/>
                <a:ea typeface="Arial" panose="020B0604020202020204" pitchFamily="34" charset="0"/>
              </a:rPr>
              <a:t>Analysis</a:t>
            </a:r>
            <a:endParaRPr lang="en-US" sz="1200" dirty="0">
              <a:effectLst/>
              <a:latin typeface="Arial" panose="020B0604020202020204" pitchFamily="34" charset="0"/>
              <a:ea typeface="Arial" panose="020B0604020202020204" pitchFamily="34" charset="0"/>
            </a:endParaRPr>
          </a:p>
          <a:p>
            <a:pPr marL="342900" marR="0" lvl="0" indent="-342900">
              <a:buFont typeface="Symbol" panose="05050102010706020507" pitchFamily="18" charset="2"/>
              <a:buChar char=""/>
              <a:tabLst>
                <a:tab pos="501650" algn="l"/>
                <a:tab pos="502285" algn="l"/>
                <a:tab pos="6200775" algn="r"/>
              </a:tabLst>
            </a:pPr>
            <a:r>
              <a:rPr lang="en-US" sz="1200" dirty="0">
                <a:effectLst/>
                <a:latin typeface="Arial" panose="020B0604020202020204" pitchFamily="34" charset="0"/>
                <a:ea typeface="Arial" panose="020B0604020202020204" pitchFamily="34" charset="0"/>
              </a:rPr>
              <a:t>Key</a:t>
            </a:r>
            <a:r>
              <a:rPr lang="en-US" sz="1200" spc="-3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Debt</a:t>
            </a:r>
            <a:r>
              <a:rPr lang="en-US" sz="1200" spc="-20"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Portfolio</a:t>
            </a:r>
            <a:r>
              <a:rPr lang="en-US" sz="1200" spc="-1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Risks</a:t>
            </a:r>
            <a:r>
              <a:rPr lang="en-US" sz="1200" spc="-20" dirty="0">
                <a:effectLst/>
                <a:latin typeface="Arial" panose="020B0604020202020204" pitchFamily="34" charset="0"/>
                <a:ea typeface="Arial" panose="020B0604020202020204" pitchFamily="34" charset="0"/>
              </a:rPr>
              <a:t> </a:t>
            </a:r>
            <a:r>
              <a:rPr lang="en-US" sz="1200" spc="-10" dirty="0">
                <a:effectLst/>
                <a:latin typeface="Arial" panose="020B0604020202020204" pitchFamily="34" charset="0"/>
                <a:ea typeface="Arial" panose="020B0604020202020204" pitchFamily="34" charset="0"/>
              </a:rPr>
              <a:t>Indicators</a:t>
            </a:r>
            <a:endParaRPr lang="en-US" sz="1200" dirty="0">
              <a:effectLst/>
              <a:latin typeface="Arial" panose="020B0604020202020204" pitchFamily="34" charset="0"/>
              <a:ea typeface="Arial" panose="020B0604020202020204" pitchFamily="34" charset="0"/>
            </a:endParaRPr>
          </a:p>
          <a:p>
            <a:pPr marL="342900" marR="0" lvl="0" indent="-342900">
              <a:buFont typeface="Symbol" panose="05050102010706020507" pitchFamily="18" charset="2"/>
              <a:buChar char=""/>
              <a:tabLst>
                <a:tab pos="501650" algn="l"/>
                <a:tab pos="502285" algn="l"/>
                <a:tab pos="6200140" algn="r"/>
              </a:tabLst>
            </a:pPr>
            <a:r>
              <a:rPr lang="en-US" sz="1200" dirty="0">
                <a:effectLst/>
                <a:latin typeface="Arial" panose="020B0604020202020204" pitchFamily="34" charset="0"/>
                <a:ea typeface="Arial" panose="020B0604020202020204" pitchFamily="34" charset="0"/>
              </a:rPr>
              <a:t>Strategies</a:t>
            </a:r>
            <a:r>
              <a:rPr lang="en-US" sz="1200" spc="-20"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to</a:t>
            </a:r>
            <a:r>
              <a:rPr lang="en-US" sz="1200" spc="-1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Mitigate</a:t>
            </a:r>
            <a:r>
              <a:rPr lang="en-US" sz="1200" spc="-20"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Public</a:t>
            </a:r>
            <a:r>
              <a:rPr lang="en-US" sz="1200" spc="-1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Debt</a:t>
            </a:r>
            <a:r>
              <a:rPr lang="en-US" sz="1200" spc="-15" dirty="0">
                <a:effectLst/>
                <a:latin typeface="Arial" panose="020B0604020202020204" pitchFamily="34" charset="0"/>
                <a:ea typeface="Arial" panose="020B0604020202020204" pitchFamily="34" charset="0"/>
              </a:rPr>
              <a:t> </a:t>
            </a:r>
            <a:r>
              <a:rPr lang="en-US" sz="1200" spc="-10" dirty="0">
                <a:effectLst/>
                <a:latin typeface="Arial" panose="020B0604020202020204" pitchFamily="34" charset="0"/>
                <a:ea typeface="Arial" panose="020B0604020202020204" pitchFamily="34" charset="0"/>
              </a:rPr>
              <a:t>Risks</a:t>
            </a:r>
            <a:endParaRPr lang="en-US" sz="1200" dirty="0">
              <a:effectLst/>
              <a:latin typeface="Arial" panose="020B0604020202020204" pitchFamily="34" charset="0"/>
              <a:ea typeface="Arial" panose="020B0604020202020204" pitchFamily="34" charset="0"/>
            </a:endParaRPr>
          </a:p>
          <a:p>
            <a:pPr marL="83820" marR="0">
              <a:tabLst>
                <a:tab pos="6200775" algn="r"/>
              </a:tabLst>
            </a:pPr>
            <a:r>
              <a:rPr lang="en-US" sz="1200" b="1" dirty="0">
                <a:effectLst/>
                <a:latin typeface="Arial" panose="020B0604020202020204" pitchFamily="34" charset="0"/>
                <a:ea typeface="Arial" panose="020B0604020202020204" pitchFamily="34" charset="0"/>
              </a:rPr>
              <a:t>STATE-OWNED</a:t>
            </a:r>
            <a:r>
              <a:rPr lang="en-US" sz="1200" b="1" spc="-25" dirty="0">
                <a:effectLst/>
                <a:latin typeface="Arial" panose="020B0604020202020204" pitchFamily="34" charset="0"/>
                <a:ea typeface="Arial" panose="020B0604020202020204" pitchFamily="34" charset="0"/>
              </a:rPr>
              <a:t> </a:t>
            </a:r>
            <a:r>
              <a:rPr lang="en-US" sz="1200" b="1" dirty="0">
                <a:effectLst/>
                <a:latin typeface="Arial" panose="020B0604020202020204" pitchFamily="34" charset="0"/>
                <a:ea typeface="Arial" panose="020B0604020202020204" pitchFamily="34" charset="0"/>
              </a:rPr>
              <a:t>ENTERPRISES</a:t>
            </a:r>
            <a:r>
              <a:rPr lang="en-US" sz="1200" b="1" spc="-25" dirty="0">
                <a:effectLst/>
                <a:latin typeface="Arial" panose="020B0604020202020204" pitchFamily="34" charset="0"/>
                <a:ea typeface="Arial" panose="020B0604020202020204" pitchFamily="34" charset="0"/>
              </a:rPr>
              <a:t> </a:t>
            </a:r>
            <a:r>
              <a:rPr lang="en-US" sz="1200" b="1" spc="-10" dirty="0">
                <a:effectLst/>
                <a:latin typeface="Arial" panose="020B0604020202020204" pitchFamily="34" charset="0"/>
                <a:ea typeface="Arial" panose="020B0604020202020204" pitchFamily="34" charset="0"/>
              </a:rPr>
              <a:t>RISKS </a:t>
            </a:r>
            <a:endParaRPr lang="en-US" sz="1200" dirty="0">
              <a:effectLst/>
              <a:latin typeface="Arial" panose="020B0604020202020204" pitchFamily="34" charset="0"/>
              <a:ea typeface="Arial" panose="020B0604020202020204" pitchFamily="34" charset="0"/>
            </a:endParaRPr>
          </a:p>
          <a:p>
            <a:pPr marL="457200" marR="0" indent="-228600">
              <a:tabLst>
                <a:tab pos="501650" algn="l"/>
                <a:tab pos="502285" algn="l"/>
                <a:tab pos="6200775" algn="r"/>
              </a:tabLst>
            </a:pPr>
            <a:r>
              <a:rPr lang="en-US" sz="1200" dirty="0">
                <a:effectLst/>
                <a:latin typeface="Arial" panose="020B0604020202020204" pitchFamily="34" charset="0"/>
                <a:ea typeface="Arial" panose="020B0604020202020204" pitchFamily="34" charset="0"/>
              </a:rPr>
              <a:t>SOEs</a:t>
            </a:r>
            <a:r>
              <a:rPr lang="en-US" sz="1200" spc="-1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Financial</a:t>
            </a:r>
            <a:r>
              <a:rPr lang="en-US" sz="1200" spc="-1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Soundness</a:t>
            </a:r>
            <a:r>
              <a:rPr lang="en-US" sz="1200" spc="-10" dirty="0">
                <a:effectLst/>
                <a:latin typeface="Arial" panose="020B0604020202020204" pitchFamily="34" charset="0"/>
                <a:ea typeface="Arial" panose="020B0604020202020204" pitchFamily="34" charset="0"/>
              </a:rPr>
              <a:t> Indicators </a:t>
            </a:r>
            <a:endParaRPr lang="en-US" sz="1200" dirty="0">
              <a:effectLst/>
              <a:latin typeface="Arial" panose="020B0604020202020204" pitchFamily="34" charset="0"/>
              <a:ea typeface="Arial" panose="020B0604020202020204" pitchFamily="34" charset="0"/>
            </a:endParaRPr>
          </a:p>
          <a:p>
            <a:pPr marL="457200" marR="0" indent="-228600">
              <a:tabLst>
                <a:tab pos="501650" algn="l"/>
                <a:tab pos="502285" algn="l"/>
                <a:tab pos="6200775" algn="r"/>
              </a:tabLst>
            </a:pPr>
            <a:r>
              <a:rPr lang="en-US" sz="1200" dirty="0">
                <a:effectLst/>
                <a:latin typeface="Arial" panose="020B0604020202020204" pitchFamily="34" charset="0"/>
                <a:ea typeface="Arial" panose="020B0604020202020204" pitchFamily="34" charset="0"/>
              </a:rPr>
              <a:t>Main</a:t>
            </a:r>
            <a:r>
              <a:rPr lang="en-US" sz="1200" spc="-10"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Fiscal</a:t>
            </a:r>
            <a:r>
              <a:rPr lang="en-US" sz="1200" spc="-1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Risks</a:t>
            </a:r>
            <a:r>
              <a:rPr lang="en-US" sz="1200" spc="-10"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from</a:t>
            </a:r>
            <a:r>
              <a:rPr lang="en-US" sz="1200" spc="-15" dirty="0">
                <a:effectLst/>
                <a:latin typeface="Arial" panose="020B0604020202020204" pitchFamily="34" charset="0"/>
                <a:ea typeface="Arial" panose="020B0604020202020204" pitchFamily="34" charset="0"/>
              </a:rPr>
              <a:t> </a:t>
            </a:r>
            <a:r>
              <a:rPr lang="en-US" sz="1200" spc="-20" dirty="0">
                <a:effectLst/>
                <a:latin typeface="Arial" panose="020B0604020202020204" pitchFamily="34" charset="0"/>
                <a:ea typeface="Arial" panose="020B0604020202020204" pitchFamily="34" charset="0"/>
              </a:rPr>
              <a:t>SOEs </a:t>
            </a:r>
            <a:endParaRPr lang="en-US" sz="1200" dirty="0">
              <a:effectLst/>
              <a:latin typeface="Arial" panose="020B0604020202020204" pitchFamily="34" charset="0"/>
              <a:ea typeface="Arial" panose="020B0604020202020204" pitchFamily="34" charset="0"/>
            </a:endParaRPr>
          </a:p>
          <a:p>
            <a:pPr marL="457200" marR="0" indent="-228600">
              <a:tabLst>
                <a:tab pos="501650" algn="l"/>
                <a:tab pos="502285" algn="l"/>
                <a:tab pos="6200775" algn="r"/>
              </a:tabLst>
            </a:pPr>
            <a:r>
              <a:rPr lang="en-US" sz="1200" dirty="0">
                <a:effectLst/>
                <a:latin typeface="Arial" panose="020B0604020202020204" pitchFamily="34" charset="0"/>
                <a:ea typeface="Arial" panose="020B0604020202020204" pitchFamily="34" charset="0"/>
              </a:rPr>
              <a:t>Measures</a:t>
            </a:r>
            <a:r>
              <a:rPr lang="en-US" sz="1200" spc="-1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to</a:t>
            </a:r>
            <a:r>
              <a:rPr lang="en-US" sz="1200" spc="-10"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Mitigate</a:t>
            </a:r>
            <a:r>
              <a:rPr lang="en-US" sz="1200" spc="-10"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Fiscal</a:t>
            </a:r>
            <a:r>
              <a:rPr lang="en-US" sz="1200" spc="-1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Risks</a:t>
            </a:r>
            <a:r>
              <a:rPr lang="en-US" sz="1200" spc="-10"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from</a:t>
            </a:r>
            <a:r>
              <a:rPr lang="en-US" sz="1200" spc="-5" dirty="0">
                <a:effectLst/>
                <a:latin typeface="Arial" panose="020B0604020202020204" pitchFamily="34" charset="0"/>
                <a:ea typeface="Arial" panose="020B0604020202020204" pitchFamily="34" charset="0"/>
              </a:rPr>
              <a:t> </a:t>
            </a:r>
            <a:r>
              <a:rPr lang="en-US" sz="1200" spc="-20" dirty="0">
                <a:effectLst/>
                <a:latin typeface="Arial" panose="020B0604020202020204" pitchFamily="34" charset="0"/>
                <a:ea typeface="Arial" panose="020B0604020202020204" pitchFamily="34" charset="0"/>
              </a:rPr>
              <a:t>SOEs </a:t>
            </a:r>
            <a:endParaRPr lang="en-US" sz="1200" dirty="0">
              <a:effectLst/>
              <a:latin typeface="Arial" panose="020B0604020202020204" pitchFamily="34" charset="0"/>
              <a:ea typeface="Arial" panose="020B0604020202020204" pitchFamily="34" charset="0"/>
            </a:endParaRPr>
          </a:p>
          <a:p>
            <a:pPr marL="83820" marR="0">
              <a:tabLst>
                <a:tab pos="6200775" algn="r"/>
              </a:tabLst>
            </a:pPr>
            <a:r>
              <a:rPr lang="en-US" sz="1200" b="1" dirty="0">
                <a:effectLst/>
                <a:latin typeface="Arial" panose="020B0604020202020204" pitchFamily="34" charset="0"/>
                <a:ea typeface="Arial" panose="020B0604020202020204" pitchFamily="34" charset="0"/>
              </a:rPr>
              <a:t>FINANCIAL</a:t>
            </a:r>
            <a:r>
              <a:rPr lang="en-US" sz="1200" b="1" spc="-15" dirty="0">
                <a:effectLst/>
                <a:latin typeface="Arial" panose="020B0604020202020204" pitchFamily="34" charset="0"/>
                <a:ea typeface="Arial" panose="020B0604020202020204" pitchFamily="34" charset="0"/>
              </a:rPr>
              <a:t> </a:t>
            </a:r>
            <a:r>
              <a:rPr lang="en-US" sz="1200" b="1" dirty="0">
                <a:effectLst/>
                <a:latin typeface="Arial" panose="020B0604020202020204" pitchFamily="34" charset="0"/>
                <a:ea typeface="Arial" panose="020B0604020202020204" pitchFamily="34" charset="0"/>
              </a:rPr>
              <a:t>SECTOR</a:t>
            </a:r>
            <a:r>
              <a:rPr lang="en-US" sz="1200" b="1" spc="-20" dirty="0">
                <a:effectLst/>
                <a:latin typeface="Arial" panose="020B0604020202020204" pitchFamily="34" charset="0"/>
                <a:ea typeface="Arial" panose="020B0604020202020204" pitchFamily="34" charset="0"/>
              </a:rPr>
              <a:t> RISKS </a:t>
            </a:r>
            <a:endParaRPr lang="en-US" sz="1200" b="1" dirty="0">
              <a:effectLst/>
              <a:latin typeface="Arial" panose="020B0604020202020204" pitchFamily="34" charset="0"/>
              <a:ea typeface="Arial" panose="020B0604020202020204" pitchFamily="34" charset="0"/>
            </a:endParaRPr>
          </a:p>
          <a:p>
            <a:pPr marL="342900" marR="0" lvl="0" indent="-342900">
              <a:buFont typeface="Symbol" panose="05050102010706020507" pitchFamily="18" charset="2"/>
              <a:buChar char=""/>
              <a:tabLst>
                <a:tab pos="501650" algn="l"/>
                <a:tab pos="502285" algn="l"/>
                <a:tab pos="6200775" algn="r"/>
              </a:tabLst>
            </a:pPr>
            <a:r>
              <a:rPr lang="en-US" sz="1200" dirty="0">
                <a:effectLst/>
                <a:latin typeface="Arial" panose="020B0604020202020204" pitchFamily="34" charset="0"/>
                <a:ea typeface="Arial" panose="020B0604020202020204" pitchFamily="34" charset="0"/>
              </a:rPr>
              <a:t>Overview</a:t>
            </a:r>
            <a:r>
              <a:rPr lang="en-US" sz="1200" spc="-30"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of</a:t>
            </a:r>
            <a:r>
              <a:rPr lang="en-US" sz="1200" spc="-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the</a:t>
            </a:r>
            <a:r>
              <a:rPr lang="en-US" sz="1200" spc="-20"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Financial</a:t>
            </a:r>
            <a:r>
              <a:rPr lang="en-US" sz="1200" spc="-15" dirty="0">
                <a:effectLst/>
                <a:latin typeface="Arial" panose="020B0604020202020204" pitchFamily="34" charset="0"/>
                <a:ea typeface="Arial" panose="020B0604020202020204" pitchFamily="34" charset="0"/>
              </a:rPr>
              <a:t> </a:t>
            </a:r>
            <a:r>
              <a:rPr lang="en-US" sz="1200" spc="-10" dirty="0">
                <a:effectLst/>
                <a:latin typeface="Arial" panose="020B0604020202020204" pitchFamily="34" charset="0"/>
                <a:ea typeface="Arial" panose="020B0604020202020204" pitchFamily="34" charset="0"/>
              </a:rPr>
              <a:t>Sector </a:t>
            </a:r>
            <a:endParaRPr lang="en-US" sz="1200" dirty="0">
              <a:effectLst/>
              <a:latin typeface="Arial" panose="020B0604020202020204" pitchFamily="34" charset="0"/>
              <a:ea typeface="Arial" panose="020B0604020202020204" pitchFamily="34" charset="0"/>
            </a:endParaRPr>
          </a:p>
          <a:p>
            <a:pPr marL="342900" marR="0" lvl="0" indent="-342900">
              <a:buFont typeface="Symbol" panose="05050102010706020507" pitchFamily="18" charset="2"/>
              <a:buChar char=""/>
              <a:tabLst>
                <a:tab pos="501650" algn="l"/>
                <a:tab pos="502285" algn="l"/>
                <a:tab pos="6200775" algn="r"/>
              </a:tabLst>
            </a:pPr>
            <a:r>
              <a:rPr lang="en-US" sz="1200" dirty="0">
                <a:effectLst/>
                <a:latin typeface="Arial" panose="020B0604020202020204" pitchFamily="34" charset="0"/>
                <a:ea typeface="Arial" panose="020B0604020202020204" pitchFamily="34" charset="0"/>
              </a:rPr>
              <a:t>Risks</a:t>
            </a:r>
            <a:r>
              <a:rPr lang="en-US" sz="1200" spc="-10"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and</a:t>
            </a:r>
            <a:r>
              <a:rPr lang="en-US" sz="1200" spc="-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Stress</a:t>
            </a:r>
            <a:r>
              <a:rPr lang="en-US" sz="1200" spc="-20"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Testing</a:t>
            </a:r>
            <a:r>
              <a:rPr lang="en-US" sz="1200" spc="-1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of the</a:t>
            </a:r>
            <a:r>
              <a:rPr lang="en-US" sz="1200" spc="-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banking</a:t>
            </a:r>
            <a:r>
              <a:rPr lang="en-US" sz="1200" spc="-15" dirty="0">
                <a:effectLst/>
                <a:latin typeface="Arial" panose="020B0604020202020204" pitchFamily="34" charset="0"/>
                <a:ea typeface="Arial" panose="020B0604020202020204" pitchFamily="34" charset="0"/>
              </a:rPr>
              <a:t> </a:t>
            </a:r>
            <a:r>
              <a:rPr lang="en-US" sz="1200" spc="-10" dirty="0">
                <a:effectLst/>
                <a:latin typeface="Arial" panose="020B0604020202020204" pitchFamily="34" charset="0"/>
                <a:ea typeface="Arial" panose="020B0604020202020204" pitchFamily="34" charset="0"/>
              </a:rPr>
              <a:t>sector </a:t>
            </a:r>
            <a:endParaRPr lang="en-US" sz="1200" dirty="0">
              <a:effectLst/>
              <a:latin typeface="Arial" panose="020B0604020202020204" pitchFamily="34" charset="0"/>
              <a:ea typeface="Arial" panose="020B0604020202020204" pitchFamily="34" charset="0"/>
            </a:endParaRPr>
          </a:p>
          <a:p>
            <a:pPr marL="342900" marR="0" lvl="0" indent="-342900">
              <a:buFont typeface="Symbol" panose="05050102010706020507" pitchFamily="18" charset="2"/>
              <a:buChar char=""/>
              <a:tabLst>
                <a:tab pos="501650" algn="l"/>
                <a:tab pos="502285" algn="l"/>
                <a:tab pos="6200775" algn="r"/>
              </a:tabLst>
            </a:pPr>
            <a:r>
              <a:rPr lang="en-US" sz="1200" dirty="0">
                <a:effectLst/>
                <a:latin typeface="Arial" panose="020B0604020202020204" pitchFamily="34" charset="0"/>
                <a:ea typeface="Arial" panose="020B0604020202020204" pitchFamily="34" charset="0"/>
              </a:rPr>
              <a:t>Measures</a:t>
            </a:r>
            <a:r>
              <a:rPr lang="en-US" sz="1200" spc="-1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to</a:t>
            </a:r>
            <a:r>
              <a:rPr lang="en-US" sz="1200" spc="-20"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mitigate</a:t>
            </a:r>
            <a:r>
              <a:rPr lang="en-US" sz="1200" spc="-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the</a:t>
            </a:r>
            <a:r>
              <a:rPr lang="en-US" sz="1200" spc="-10"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Banking</a:t>
            </a:r>
            <a:r>
              <a:rPr lang="en-US" sz="1200" spc="-1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Sector</a:t>
            </a:r>
            <a:r>
              <a:rPr lang="en-US" sz="1200" spc="-10" dirty="0">
                <a:effectLst/>
                <a:latin typeface="Arial" panose="020B0604020202020204" pitchFamily="34" charset="0"/>
                <a:ea typeface="Arial" panose="020B0604020202020204" pitchFamily="34" charset="0"/>
              </a:rPr>
              <a:t> </a:t>
            </a:r>
            <a:r>
              <a:rPr lang="en-US" sz="1200" spc="-20" dirty="0">
                <a:effectLst/>
                <a:latin typeface="Arial" panose="020B0604020202020204" pitchFamily="34" charset="0"/>
                <a:ea typeface="Arial" panose="020B0604020202020204" pitchFamily="34" charset="0"/>
              </a:rPr>
              <a:t>Risks </a:t>
            </a:r>
            <a:endParaRPr lang="en-US" sz="1200" dirty="0">
              <a:effectLst/>
              <a:latin typeface="Arial" panose="020B0604020202020204" pitchFamily="34" charset="0"/>
              <a:ea typeface="Arial" panose="020B0604020202020204" pitchFamily="34" charset="0"/>
            </a:endParaRPr>
          </a:p>
          <a:p>
            <a:pPr marL="342900" marR="0" lvl="0" indent="-342900">
              <a:buFont typeface="Symbol" panose="05050102010706020507" pitchFamily="18" charset="2"/>
              <a:buChar char=""/>
              <a:tabLst>
                <a:tab pos="501650" algn="l"/>
                <a:tab pos="502285" algn="l"/>
                <a:tab pos="6200775" algn="r"/>
              </a:tabLst>
            </a:pPr>
            <a:r>
              <a:rPr lang="en-US" sz="1200" dirty="0">
                <a:effectLst/>
                <a:latin typeface="Arial" panose="020B0604020202020204" pitchFamily="34" charset="0"/>
                <a:ea typeface="Arial" panose="020B0604020202020204" pitchFamily="34" charset="0"/>
              </a:rPr>
              <a:t>Microfinance</a:t>
            </a:r>
            <a:r>
              <a:rPr lang="en-US" sz="1200" spc="-20"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institutions</a:t>
            </a:r>
            <a:r>
              <a:rPr lang="en-US" sz="1200" spc="-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and</a:t>
            </a:r>
            <a:r>
              <a:rPr lang="en-US" sz="1200" spc="-2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Key</a:t>
            </a:r>
            <a:r>
              <a:rPr lang="en-US" sz="1200" spc="-30" dirty="0">
                <a:effectLst/>
                <a:latin typeface="Arial" panose="020B0604020202020204" pitchFamily="34" charset="0"/>
                <a:ea typeface="Arial" panose="020B0604020202020204" pitchFamily="34" charset="0"/>
              </a:rPr>
              <a:t> </a:t>
            </a:r>
            <a:r>
              <a:rPr lang="en-US" sz="1200" spc="-10" dirty="0">
                <a:effectLst/>
                <a:latin typeface="Arial" panose="020B0604020202020204" pitchFamily="34" charset="0"/>
                <a:ea typeface="Arial" panose="020B0604020202020204" pitchFamily="34" charset="0"/>
              </a:rPr>
              <a:t>Risks </a:t>
            </a:r>
            <a:endParaRPr lang="en-US" sz="1200" dirty="0">
              <a:effectLst/>
              <a:latin typeface="Arial" panose="020B0604020202020204" pitchFamily="34" charset="0"/>
              <a:ea typeface="Arial" panose="020B0604020202020204" pitchFamily="34" charset="0"/>
            </a:endParaRPr>
          </a:p>
          <a:p>
            <a:pPr marL="83820" marR="0">
              <a:tabLst>
                <a:tab pos="6200775" algn="r"/>
              </a:tabLst>
            </a:pPr>
            <a:r>
              <a:rPr lang="en-US" sz="1200" b="1" dirty="0">
                <a:effectLst/>
                <a:latin typeface="Arial" panose="020B0604020202020204" pitchFamily="34" charset="0"/>
                <a:ea typeface="Arial" panose="020B0604020202020204" pitchFamily="34" charset="0"/>
              </a:rPr>
              <a:t>OTHER</a:t>
            </a:r>
            <a:r>
              <a:rPr lang="en-US" sz="1200" b="1" spc="-20" dirty="0">
                <a:effectLst/>
                <a:latin typeface="Arial" panose="020B0604020202020204" pitchFamily="34" charset="0"/>
                <a:ea typeface="Arial" panose="020B0604020202020204" pitchFamily="34" charset="0"/>
              </a:rPr>
              <a:t> </a:t>
            </a:r>
            <a:r>
              <a:rPr lang="en-US" sz="1200" b="1" dirty="0">
                <a:effectLst/>
                <a:latin typeface="Arial" panose="020B0604020202020204" pitchFamily="34" charset="0"/>
                <a:ea typeface="Arial" panose="020B0604020202020204" pitchFamily="34" charset="0"/>
              </a:rPr>
              <a:t>FISCAL</a:t>
            </a:r>
            <a:r>
              <a:rPr lang="en-US" sz="1200" b="1" spc="-15" dirty="0">
                <a:effectLst/>
                <a:latin typeface="Arial" panose="020B0604020202020204" pitchFamily="34" charset="0"/>
                <a:ea typeface="Arial" panose="020B0604020202020204" pitchFamily="34" charset="0"/>
              </a:rPr>
              <a:t> </a:t>
            </a:r>
            <a:r>
              <a:rPr lang="en-US" sz="1200" b="1" spc="-20" dirty="0">
                <a:effectLst/>
                <a:latin typeface="Arial" panose="020B0604020202020204" pitchFamily="34" charset="0"/>
                <a:ea typeface="Arial" panose="020B0604020202020204" pitchFamily="34" charset="0"/>
              </a:rPr>
              <a:t>RISKS </a:t>
            </a:r>
            <a:endParaRPr lang="en-US" sz="1200" b="1" dirty="0">
              <a:effectLst/>
              <a:latin typeface="Arial" panose="020B0604020202020204" pitchFamily="34" charset="0"/>
              <a:ea typeface="Arial" panose="020B0604020202020204" pitchFamily="34" charset="0"/>
            </a:endParaRPr>
          </a:p>
          <a:p>
            <a:pPr marL="342900" marR="0" lvl="0" indent="-342900">
              <a:buFont typeface="Symbol" panose="05050102010706020507" pitchFamily="18" charset="2"/>
              <a:buChar char=""/>
              <a:tabLst>
                <a:tab pos="501650" algn="l"/>
                <a:tab pos="502285" algn="l"/>
                <a:tab pos="6200775" algn="r"/>
              </a:tabLst>
            </a:pPr>
            <a:r>
              <a:rPr lang="en-US" sz="1200" dirty="0">
                <a:effectLst/>
                <a:latin typeface="Arial" panose="020B0604020202020204" pitchFamily="34" charset="0"/>
                <a:ea typeface="Arial" panose="020B0604020202020204" pitchFamily="34" charset="0"/>
              </a:rPr>
              <a:t>Public</a:t>
            </a:r>
            <a:r>
              <a:rPr lang="en-US" sz="1200" spc="-20"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Private</a:t>
            </a:r>
            <a:r>
              <a:rPr lang="en-US" sz="1200" spc="-10" dirty="0">
                <a:effectLst/>
                <a:latin typeface="Arial" panose="020B0604020202020204" pitchFamily="34" charset="0"/>
                <a:ea typeface="Arial" panose="020B0604020202020204" pitchFamily="34" charset="0"/>
              </a:rPr>
              <a:t> Partnerships </a:t>
            </a:r>
            <a:endParaRPr lang="en-US" sz="1200" dirty="0">
              <a:effectLst/>
              <a:latin typeface="Arial" panose="020B0604020202020204" pitchFamily="34" charset="0"/>
              <a:ea typeface="Arial" panose="020B0604020202020204" pitchFamily="34" charset="0"/>
            </a:endParaRPr>
          </a:p>
          <a:p>
            <a:pPr marL="342900" marR="0" lvl="0" indent="-342900">
              <a:buFont typeface="Symbol" panose="05050102010706020507" pitchFamily="18" charset="2"/>
              <a:buChar char=""/>
              <a:tabLst>
                <a:tab pos="501650" algn="l"/>
                <a:tab pos="502285" algn="l"/>
                <a:tab pos="6200775" algn="r"/>
              </a:tabLst>
            </a:pPr>
            <a:r>
              <a:rPr lang="en-US" sz="1200" dirty="0">
                <a:effectLst/>
                <a:latin typeface="Arial" panose="020B0604020202020204" pitchFamily="34" charset="0"/>
                <a:ea typeface="Arial" panose="020B0604020202020204" pitchFamily="34" charset="0"/>
              </a:rPr>
              <a:t>Local</a:t>
            </a:r>
            <a:r>
              <a:rPr lang="en-US" sz="1200" spc="-15" dirty="0">
                <a:effectLst/>
                <a:latin typeface="Arial" panose="020B0604020202020204" pitchFamily="34" charset="0"/>
                <a:ea typeface="Arial" panose="020B0604020202020204" pitchFamily="34" charset="0"/>
              </a:rPr>
              <a:t> </a:t>
            </a:r>
            <a:r>
              <a:rPr lang="en-US" sz="1200" spc="-10" dirty="0">
                <a:effectLst/>
                <a:latin typeface="Arial" panose="020B0604020202020204" pitchFamily="34" charset="0"/>
                <a:ea typeface="Arial" panose="020B0604020202020204" pitchFamily="34" charset="0"/>
              </a:rPr>
              <a:t>Government </a:t>
            </a:r>
            <a:endParaRPr lang="en-US" sz="1200" dirty="0">
              <a:effectLst/>
              <a:latin typeface="Arial" panose="020B0604020202020204" pitchFamily="34" charset="0"/>
              <a:ea typeface="Arial" panose="020B0604020202020204" pitchFamily="34" charset="0"/>
            </a:endParaRPr>
          </a:p>
          <a:p>
            <a:pPr marL="342900" marR="0" lvl="0" indent="-342900">
              <a:buFont typeface="Symbol" panose="05050102010706020507" pitchFamily="18" charset="2"/>
              <a:buChar char=""/>
              <a:tabLst>
                <a:tab pos="501650" algn="l"/>
                <a:tab pos="502285" algn="l"/>
                <a:tab pos="6200775" algn="r"/>
              </a:tabLst>
            </a:pPr>
            <a:r>
              <a:rPr lang="en-US" sz="1200" dirty="0">
                <a:effectLst/>
                <a:latin typeface="Arial" panose="020B0604020202020204" pitchFamily="34" charset="0"/>
                <a:ea typeface="Arial" panose="020B0604020202020204" pitchFamily="34" charset="0"/>
              </a:rPr>
              <a:t>Pensions</a:t>
            </a:r>
            <a:r>
              <a:rPr lang="en-US" sz="1200" spc="-10" dirty="0">
                <a:effectLst/>
                <a:latin typeface="Arial" panose="020B0604020202020204" pitchFamily="34" charset="0"/>
                <a:ea typeface="Arial" panose="020B0604020202020204" pitchFamily="34" charset="0"/>
              </a:rPr>
              <a:t> Scheme </a:t>
            </a:r>
            <a:endParaRPr lang="en-US" sz="1200" dirty="0">
              <a:effectLst/>
              <a:latin typeface="Arial" panose="020B0604020202020204" pitchFamily="34" charset="0"/>
              <a:ea typeface="Arial" panose="020B0604020202020204" pitchFamily="34" charset="0"/>
            </a:endParaRPr>
          </a:p>
          <a:p>
            <a:pPr marL="342900" marR="0" lvl="0" indent="-342900">
              <a:buFont typeface="Symbol" panose="05050102010706020507" pitchFamily="18" charset="2"/>
              <a:buChar char=""/>
              <a:tabLst>
                <a:tab pos="501650" algn="l"/>
                <a:tab pos="502285" algn="l"/>
                <a:tab pos="6200775" algn="r"/>
              </a:tabLst>
            </a:pPr>
            <a:r>
              <a:rPr lang="en-US" sz="1200" dirty="0">
                <a:effectLst/>
                <a:latin typeface="Arial" panose="020B0604020202020204" pitchFamily="34" charset="0"/>
                <a:ea typeface="Arial" panose="020B0604020202020204" pitchFamily="34" charset="0"/>
              </a:rPr>
              <a:t>Natural</a:t>
            </a:r>
            <a:r>
              <a:rPr lang="en-US" sz="1200" spc="-20" dirty="0">
                <a:effectLst/>
                <a:latin typeface="Arial" panose="020B0604020202020204" pitchFamily="34" charset="0"/>
                <a:ea typeface="Arial" panose="020B0604020202020204" pitchFamily="34" charset="0"/>
              </a:rPr>
              <a:t> </a:t>
            </a:r>
            <a:r>
              <a:rPr lang="en-US" sz="1200" spc="-10" dirty="0">
                <a:effectLst/>
                <a:latin typeface="Arial" panose="020B0604020202020204" pitchFamily="34" charset="0"/>
                <a:ea typeface="Arial" panose="020B0604020202020204" pitchFamily="34" charset="0"/>
              </a:rPr>
              <a:t>Disasters </a:t>
            </a:r>
            <a:endParaRPr lang="en-US" sz="1200" dirty="0">
              <a:effectLst/>
              <a:latin typeface="Arial" panose="020B0604020202020204" pitchFamily="34" charset="0"/>
              <a:ea typeface="Arial" panose="020B0604020202020204" pitchFamily="34" charset="0"/>
            </a:endParaRPr>
          </a:p>
          <a:p>
            <a:pPr marL="342900" marR="0" lvl="0" indent="-342900">
              <a:buFont typeface="Symbol" panose="05050102010706020507" pitchFamily="18" charset="2"/>
              <a:buChar char=""/>
              <a:tabLst>
                <a:tab pos="501650" algn="l"/>
                <a:tab pos="502285" algn="l"/>
                <a:tab pos="6200775" algn="r"/>
              </a:tabLst>
            </a:pPr>
            <a:r>
              <a:rPr lang="en-US" sz="1200" dirty="0">
                <a:effectLst/>
                <a:latin typeface="Arial" panose="020B0604020202020204" pitchFamily="34" charset="0"/>
                <a:ea typeface="Arial" panose="020B0604020202020204" pitchFamily="34" charset="0"/>
              </a:rPr>
              <a:t>Institutional</a:t>
            </a:r>
            <a:r>
              <a:rPr lang="en-US" sz="1200" spc="-10" dirty="0">
                <a:effectLst/>
                <a:latin typeface="Arial" panose="020B0604020202020204" pitchFamily="34" charset="0"/>
                <a:ea typeface="Arial" panose="020B0604020202020204" pitchFamily="34" charset="0"/>
              </a:rPr>
              <a:t> </a:t>
            </a:r>
            <a:r>
              <a:rPr lang="en-US" sz="1200" spc="-20" dirty="0">
                <a:effectLst/>
                <a:latin typeface="Arial" panose="020B0604020202020204" pitchFamily="34" charset="0"/>
                <a:ea typeface="Arial" panose="020B0604020202020204" pitchFamily="34" charset="0"/>
              </a:rPr>
              <a:t>risks </a:t>
            </a:r>
            <a:endParaRPr lang="en-US" sz="1200" dirty="0">
              <a:effectLst/>
              <a:latin typeface="Arial" panose="020B0604020202020204" pitchFamily="34" charset="0"/>
              <a:ea typeface="Arial" panose="020B0604020202020204" pitchFamily="34" charset="0"/>
            </a:endParaRPr>
          </a:p>
        </p:txBody>
      </p:sp>
      <p:sp>
        <p:nvSpPr>
          <p:cNvPr id="13" name="Rectangle 12">
            <a:extLst>
              <a:ext uri="{FF2B5EF4-FFF2-40B4-BE49-F238E27FC236}">
                <a16:creationId xmlns:a16="http://schemas.microsoft.com/office/drawing/2014/main" xmlns="" id="{A295AE58-DF2C-83AB-F5F4-1523D0DA2F65}"/>
              </a:ext>
            </a:extLst>
          </p:cNvPr>
          <p:cNvSpPr/>
          <p:nvPr/>
        </p:nvSpPr>
        <p:spPr>
          <a:xfrm>
            <a:off x="45743" y="910630"/>
            <a:ext cx="5625900" cy="369332"/>
          </a:xfrm>
          <a:prstGeom prst="rect">
            <a:avLst/>
          </a:prstGeom>
          <a:noFill/>
        </p:spPr>
        <p:txBody>
          <a:bodyPr wrap="none" lIns="91440" tIns="45720" rIns="91440" bIns="45720">
            <a:spAutoFit/>
          </a:bodyPr>
          <a:lstStyle/>
          <a:p>
            <a:pPr algn="ctr"/>
            <a:r>
              <a:rPr lang="en-US" b="0" cap="none" spc="0" dirty="0">
                <a:ln w="0"/>
                <a:solidFill>
                  <a:schemeClr val="tx1"/>
                </a:solidFill>
                <a:effectLst>
                  <a:outerShdw blurRad="38100" dist="19050" dir="2700000" algn="tl" rotWithShape="0">
                    <a:schemeClr val="dk1">
                      <a:alpha val="40000"/>
                    </a:schemeClr>
                  </a:outerShdw>
                </a:effectLst>
              </a:rPr>
              <a:t>Fiscal Risks that are being analyzed and reported in Ghana</a:t>
            </a:r>
          </a:p>
        </p:txBody>
      </p:sp>
      <p:sp>
        <p:nvSpPr>
          <p:cNvPr id="15" name="TextBox 14">
            <a:extLst>
              <a:ext uri="{FF2B5EF4-FFF2-40B4-BE49-F238E27FC236}">
                <a16:creationId xmlns:a16="http://schemas.microsoft.com/office/drawing/2014/main" xmlns="" id="{3F28852F-1657-AAE8-C85F-ABDA7D6FF3D2}"/>
              </a:ext>
            </a:extLst>
          </p:cNvPr>
          <p:cNvSpPr txBox="1"/>
          <p:nvPr/>
        </p:nvSpPr>
        <p:spPr>
          <a:xfrm>
            <a:off x="8399986" y="1123885"/>
            <a:ext cx="3765510" cy="5170646"/>
          </a:xfrm>
          <a:prstGeom prst="rect">
            <a:avLst/>
          </a:prstGeom>
          <a:noFill/>
          <a:ln>
            <a:solidFill>
              <a:schemeClr val="accent1"/>
            </a:solidFill>
          </a:ln>
        </p:spPr>
        <p:txBody>
          <a:bodyPr wrap="square" rtlCol="0">
            <a:spAutoFit/>
          </a:bodyPr>
          <a:lstStyle/>
          <a:p>
            <a:pPr algn="ctr"/>
            <a:r>
              <a:rPr lang="en-US" sz="1100" dirty="0"/>
              <a:t>GIFMIS</a:t>
            </a:r>
          </a:p>
          <a:p>
            <a:r>
              <a:rPr lang="en-US" sz="1100" dirty="0"/>
              <a:t>1. Promote efficiency, transparency and accountability in public financial management</a:t>
            </a:r>
          </a:p>
          <a:p>
            <a:r>
              <a:rPr lang="en-US" sz="1100" dirty="0"/>
              <a:t>through rationalization and modernization of budgeting and public expenditure</a:t>
            </a:r>
          </a:p>
          <a:p>
            <a:r>
              <a:rPr lang="en-US" sz="1100" dirty="0"/>
              <a:t>management of the Government of Ghana (GoG).</a:t>
            </a:r>
          </a:p>
          <a:p>
            <a:r>
              <a:rPr lang="en-US" sz="1100" dirty="0"/>
              <a:t>2. Promote the timely dissemination of information for financial management.</a:t>
            </a:r>
          </a:p>
          <a:p>
            <a:r>
              <a:rPr lang="en-US" sz="1100" dirty="0"/>
              <a:t>3. Rationalize the financial Administrative Decree and Regulations.</a:t>
            </a:r>
          </a:p>
          <a:p>
            <a:r>
              <a:rPr lang="en-US" sz="1100" dirty="0"/>
              <a:t>4. Improve the efficiency and effectiveness of revenue collection.</a:t>
            </a:r>
          </a:p>
          <a:p>
            <a:r>
              <a:rPr lang="en-US" sz="1100" dirty="0"/>
              <a:t>5. Maximize payment and commitment control.</a:t>
            </a:r>
          </a:p>
          <a:p>
            <a:r>
              <a:rPr lang="en-US" sz="1100" dirty="0"/>
              <a:t>6. To enhance controlling and monitoring of budgets at central and local government levels</a:t>
            </a:r>
          </a:p>
          <a:p>
            <a:r>
              <a:rPr lang="en-US" sz="1100" dirty="0"/>
              <a:t>7. Promote the timely dissemination of information for effective decision making within</a:t>
            </a:r>
          </a:p>
          <a:p>
            <a:r>
              <a:rPr lang="en-US" sz="1100" dirty="0"/>
              <a:t>governmental units</a:t>
            </a:r>
          </a:p>
          <a:p>
            <a:r>
              <a:rPr lang="en-US" sz="1100" dirty="0"/>
              <a:t>8. Standardization of accounting processes and procedures within MDAs and MMDAs</a:t>
            </a:r>
          </a:p>
          <a:p>
            <a:r>
              <a:rPr lang="en-US" sz="1100" dirty="0"/>
              <a:t>9. Promote efficiency, effectiveness, accountability and transparency in public financial</a:t>
            </a:r>
          </a:p>
          <a:p>
            <a:r>
              <a:rPr lang="en-US" sz="1100" dirty="0"/>
              <a:t>administration and management based on integrated nature of GIFMIS.</a:t>
            </a:r>
          </a:p>
          <a:p>
            <a:r>
              <a:rPr lang="en-US" sz="1100" dirty="0"/>
              <a:t>10. To promote implementation of the requirements of Financial Administration Act and</a:t>
            </a:r>
          </a:p>
          <a:p>
            <a:r>
              <a:rPr lang="en-US" sz="1100" dirty="0"/>
              <a:t>Financial Administration Regulation.</a:t>
            </a:r>
          </a:p>
          <a:p>
            <a:r>
              <a:rPr lang="en-US" sz="1100" dirty="0"/>
              <a:t>11. Enhance accuracy and reliability of financial information churned out by MDAs and</a:t>
            </a:r>
          </a:p>
          <a:p>
            <a:r>
              <a:rPr lang="en-US" sz="1100" dirty="0"/>
              <a:t>MMDAs.</a:t>
            </a:r>
          </a:p>
        </p:txBody>
      </p:sp>
    </p:spTree>
    <p:extLst>
      <p:ext uri="{BB962C8B-B14F-4D97-AF65-F5344CB8AC3E}">
        <p14:creationId xmlns:p14="http://schemas.microsoft.com/office/powerpoint/2010/main" val="133788778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626F958A-9151-C47B-B1AE-DCBB1EC40564}"/>
              </a:ext>
            </a:extLst>
          </p:cNvPr>
          <p:cNvSpPr txBox="1"/>
          <p:nvPr/>
        </p:nvSpPr>
        <p:spPr>
          <a:xfrm>
            <a:off x="1397157" y="127618"/>
            <a:ext cx="8326152" cy="490509"/>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2400" b="1" dirty="0">
                <a:solidFill>
                  <a:srgbClr val="FFFFFF"/>
                </a:solidFill>
                <a:latin typeface="+mj-lt"/>
                <a:ea typeface="+mj-ea"/>
                <a:cs typeface="+mj-cs"/>
              </a:rPr>
              <a:t>Legal Framework for Fiscal Risk Management  (Republic of Kenya) </a:t>
            </a:r>
          </a:p>
        </p:txBody>
      </p:sp>
      <p:sp>
        <p:nvSpPr>
          <p:cNvPr id="4" name="Slide Number Placeholder 3">
            <a:extLst>
              <a:ext uri="{FF2B5EF4-FFF2-40B4-BE49-F238E27FC236}">
                <a16:creationId xmlns:a16="http://schemas.microsoft.com/office/drawing/2014/main" xmlns="" id="{AA30B128-43E2-7214-995C-44ECD5C49033}"/>
              </a:ext>
            </a:extLst>
          </p:cNvPr>
          <p:cNvSpPr>
            <a:spLocks noGrp="1"/>
          </p:cNvSpPr>
          <p:nvPr>
            <p:ph type="sldNum" sz="quarter" idx="12"/>
          </p:nvPr>
        </p:nvSpPr>
        <p:spPr/>
        <p:txBody>
          <a:bodyPr/>
          <a:lstStyle/>
          <a:p>
            <a:fld id="{EE148BE8-9E75-414F-A482-815BCA8006D8}" type="slidenum">
              <a:rPr lang="x-none" smtClean="0"/>
              <a:t>30</a:t>
            </a:fld>
            <a:endParaRPr lang="x-none"/>
          </a:p>
        </p:txBody>
      </p:sp>
      <p:pic>
        <p:nvPicPr>
          <p:cNvPr id="5" name="Picture 4">
            <a:extLst>
              <a:ext uri="{FF2B5EF4-FFF2-40B4-BE49-F238E27FC236}">
                <a16:creationId xmlns:a16="http://schemas.microsoft.com/office/drawing/2014/main" xmlns="" id="{0DDAD918-92DB-12FE-B977-02A89F6A8B1A}"/>
              </a:ext>
            </a:extLst>
          </p:cNvPr>
          <p:cNvPicPr>
            <a:picLocks noChangeAspect="1"/>
          </p:cNvPicPr>
          <p:nvPr/>
        </p:nvPicPr>
        <p:blipFill>
          <a:blip r:embed="rId3"/>
          <a:stretch>
            <a:fillRect/>
          </a:stretch>
        </p:blipFill>
        <p:spPr>
          <a:xfrm>
            <a:off x="9268339" y="1355209"/>
            <a:ext cx="2743200" cy="4188759"/>
          </a:xfrm>
          <a:prstGeom prst="rect">
            <a:avLst/>
          </a:prstGeom>
          <a:ln w="127000" cap="sq">
            <a:solidFill>
              <a:srgbClr val="000000"/>
            </a:solidFill>
            <a:miter lim="800000"/>
          </a:ln>
          <a:effectLst>
            <a:outerShdw blurRad="57150" dist="50800" dir="2700000" algn="tl" rotWithShape="0">
              <a:srgbClr val="000000">
                <a:alpha val="40000"/>
              </a:srgbClr>
            </a:outerShdw>
          </a:effectLst>
        </p:spPr>
      </p:pic>
      <p:graphicFrame>
        <p:nvGraphicFramePr>
          <p:cNvPr id="6" name="Diagram 5">
            <a:extLst>
              <a:ext uri="{FF2B5EF4-FFF2-40B4-BE49-F238E27FC236}">
                <a16:creationId xmlns:a16="http://schemas.microsoft.com/office/drawing/2014/main" xmlns="" id="{BE63FD80-DA66-06F5-F596-DC53A70DBB74}"/>
              </a:ext>
            </a:extLst>
          </p:cNvPr>
          <p:cNvGraphicFramePr/>
          <p:nvPr>
            <p:extLst>
              <p:ext uri="{D42A27DB-BD31-4B8C-83A1-F6EECF244321}">
                <p14:modId xmlns:p14="http://schemas.microsoft.com/office/powerpoint/2010/main" val="1120167219"/>
              </p:ext>
            </p:extLst>
          </p:nvPr>
        </p:nvGraphicFramePr>
        <p:xfrm>
          <a:off x="63576" y="875061"/>
          <a:ext cx="8864082" cy="193518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7" name="Diagram 6">
            <a:extLst>
              <a:ext uri="{FF2B5EF4-FFF2-40B4-BE49-F238E27FC236}">
                <a16:creationId xmlns:a16="http://schemas.microsoft.com/office/drawing/2014/main" xmlns="" id="{73A72415-C238-BD0A-9DBE-163A894088CD}"/>
              </a:ext>
            </a:extLst>
          </p:cNvPr>
          <p:cNvGraphicFramePr/>
          <p:nvPr>
            <p:extLst>
              <p:ext uri="{D42A27DB-BD31-4B8C-83A1-F6EECF244321}">
                <p14:modId xmlns:p14="http://schemas.microsoft.com/office/powerpoint/2010/main" val="3647708401"/>
              </p:ext>
            </p:extLst>
          </p:nvPr>
        </p:nvGraphicFramePr>
        <p:xfrm>
          <a:off x="0" y="2842660"/>
          <a:ext cx="8864082" cy="1935189"/>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pSp>
        <p:nvGrpSpPr>
          <p:cNvPr id="8" name="Group 7">
            <a:extLst>
              <a:ext uri="{FF2B5EF4-FFF2-40B4-BE49-F238E27FC236}">
                <a16:creationId xmlns:a16="http://schemas.microsoft.com/office/drawing/2014/main" xmlns="" id="{1C0FA119-B47B-FEA5-B08C-999578B5C709}"/>
              </a:ext>
            </a:extLst>
          </p:cNvPr>
          <p:cNvGrpSpPr/>
          <p:nvPr/>
        </p:nvGrpSpPr>
        <p:grpSpPr>
          <a:xfrm>
            <a:off x="2285132" y="3943421"/>
            <a:ext cx="7927039" cy="3118739"/>
            <a:chOff x="2310012" y="-926318"/>
            <a:chExt cx="6456272" cy="3118739"/>
          </a:xfrm>
        </p:grpSpPr>
        <p:sp>
          <p:nvSpPr>
            <p:cNvPr id="9" name="Arrow: Right 8">
              <a:extLst>
                <a:ext uri="{FF2B5EF4-FFF2-40B4-BE49-F238E27FC236}">
                  <a16:creationId xmlns:a16="http://schemas.microsoft.com/office/drawing/2014/main" xmlns="" id="{68129D76-2949-51AD-3EC9-641A83D53B5A}"/>
                </a:ext>
              </a:extLst>
            </p:cNvPr>
            <p:cNvSpPr/>
            <p:nvPr/>
          </p:nvSpPr>
          <p:spPr>
            <a:xfrm>
              <a:off x="2310012" y="-926318"/>
              <a:ext cx="6456272" cy="3118739"/>
            </a:xfrm>
            <a:prstGeom prst="rightArrow">
              <a:avLst>
                <a:gd name="adj1" fmla="val 75000"/>
                <a:gd name="adj2" fmla="val 50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0" name="Arrow: Right 4">
              <a:extLst>
                <a:ext uri="{FF2B5EF4-FFF2-40B4-BE49-F238E27FC236}">
                  <a16:creationId xmlns:a16="http://schemas.microsoft.com/office/drawing/2014/main" xmlns="" id="{CB7AC9A5-A637-DCEE-4C17-9439660B51E9}"/>
                </a:ext>
              </a:extLst>
            </p:cNvPr>
            <p:cNvSpPr txBox="1"/>
            <p:nvPr/>
          </p:nvSpPr>
          <p:spPr>
            <a:xfrm>
              <a:off x="2361348" y="-566366"/>
              <a:ext cx="5883143" cy="145681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160" tIns="10160" rIns="10160" bIns="10160" numCol="1" spcCol="1270" anchor="t" anchorCtr="0">
              <a:noAutofit/>
            </a:bodyPr>
            <a:lstStyle/>
            <a:p>
              <a:pPr marL="171450" lvl="1" indent="-171450" algn="just" defTabSz="711200">
                <a:lnSpc>
                  <a:spcPct val="90000"/>
                </a:lnSpc>
                <a:spcBef>
                  <a:spcPct val="0"/>
                </a:spcBef>
                <a:spcAft>
                  <a:spcPct val="15000"/>
                </a:spcAft>
                <a:buChar char="•"/>
              </a:pPr>
              <a:r>
                <a:rPr lang="en-US" sz="1600" kern="1200" dirty="0"/>
                <a:t>the estimates of interest and debt servicing charges and loan repayments for the financial year to which the budget relates and the next two financial years;</a:t>
              </a:r>
            </a:p>
            <a:p>
              <a:pPr marL="171450" lvl="1" indent="-171450" algn="just" defTabSz="711200">
                <a:lnSpc>
                  <a:spcPct val="90000"/>
                </a:lnSpc>
                <a:spcBef>
                  <a:spcPct val="0"/>
                </a:spcBef>
                <a:spcAft>
                  <a:spcPct val="15000"/>
                </a:spcAft>
                <a:buChar char="•"/>
              </a:pPr>
              <a:r>
                <a:rPr lang="en-US" sz="1600" kern="1200" dirty="0"/>
                <a:t> indication of the intention regarding borrowing and actions that may increase public debt for the financial year;</a:t>
              </a:r>
            </a:p>
            <a:p>
              <a:pPr marL="171450" lvl="1" indent="-171450" algn="just" defTabSz="711200">
                <a:lnSpc>
                  <a:spcPct val="90000"/>
                </a:lnSpc>
                <a:spcBef>
                  <a:spcPct val="0"/>
                </a:spcBef>
                <a:spcAft>
                  <a:spcPct val="15000"/>
                </a:spcAft>
                <a:buChar char="•"/>
              </a:pPr>
              <a:r>
                <a:rPr lang="en-US" sz="1600" kern="1200" dirty="0"/>
                <a:t>forecast financial position for the financial year to which the budget relates and the next two financial years;</a:t>
              </a:r>
            </a:p>
            <a:p>
              <a:pPr marL="171450" lvl="1" indent="-171450" algn="just" defTabSz="711200">
                <a:lnSpc>
                  <a:spcPct val="90000"/>
                </a:lnSpc>
                <a:spcBef>
                  <a:spcPct val="0"/>
                </a:spcBef>
                <a:spcAft>
                  <a:spcPct val="15000"/>
                </a:spcAft>
                <a:buChar char="•"/>
              </a:pPr>
              <a:r>
                <a:rPr lang="en-US" sz="1600" kern="1200" dirty="0"/>
                <a:t>statement of specific fiscal risks and contingent liabilities including guaranteed loans, pending bills, uninsured risks, promissory notes and other internationally accepted instruments, as at the day on which the forecast financial statement are published and the rules that determine what constitutes current and future fiscal risks;</a:t>
              </a:r>
            </a:p>
          </p:txBody>
        </p:sp>
      </p:grpSp>
      <p:grpSp>
        <p:nvGrpSpPr>
          <p:cNvPr id="16" name="Group 15">
            <a:extLst>
              <a:ext uri="{FF2B5EF4-FFF2-40B4-BE49-F238E27FC236}">
                <a16:creationId xmlns:a16="http://schemas.microsoft.com/office/drawing/2014/main" xmlns="" id="{15A318C3-D5AF-D104-E942-EB3BE83C9CC5}"/>
              </a:ext>
            </a:extLst>
          </p:cNvPr>
          <p:cNvGrpSpPr/>
          <p:nvPr/>
        </p:nvGrpSpPr>
        <p:grpSpPr>
          <a:xfrm>
            <a:off x="-46060" y="4582864"/>
            <a:ext cx="2402039" cy="1773486"/>
            <a:chOff x="-28632" y="-207511"/>
            <a:chExt cx="2402039" cy="1773486"/>
          </a:xfrm>
        </p:grpSpPr>
        <p:sp>
          <p:nvSpPr>
            <p:cNvPr id="17" name="Rectangle: Rounded Corners 16">
              <a:extLst>
                <a:ext uri="{FF2B5EF4-FFF2-40B4-BE49-F238E27FC236}">
                  <a16:creationId xmlns:a16="http://schemas.microsoft.com/office/drawing/2014/main" xmlns="" id="{6A43ABFE-05ED-F828-F6EE-767225BB7557}"/>
                </a:ext>
              </a:extLst>
            </p:cNvPr>
            <p:cNvSpPr/>
            <p:nvPr/>
          </p:nvSpPr>
          <p:spPr>
            <a:xfrm>
              <a:off x="-28632" y="-207511"/>
              <a:ext cx="2402039" cy="1600288"/>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Rectangle: Rounded Corners 4">
              <a:extLst>
                <a:ext uri="{FF2B5EF4-FFF2-40B4-BE49-F238E27FC236}">
                  <a16:creationId xmlns:a16="http://schemas.microsoft.com/office/drawing/2014/main" xmlns="" id="{805ECCC4-B9BD-9AC0-CA7F-7F530BF078BA}"/>
                </a:ext>
              </a:extLst>
            </p:cNvPr>
            <p:cNvSpPr txBox="1"/>
            <p:nvPr/>
          </p:nvSpPr>
          <p:spPr>
            <a:xfrm>
              <a:off x="56761" y="121927"/>
              <a:ext cx="2245799" cy="144404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38100" rIns="76200" bIns="38100" numCol="1" spcCol="1270" anchor="ctr" anchorCtr="0">
              <a:noAutofit/>
            </a:bodyPr>
            <a:lstStyle/>
            <a:p>
              <a:pPr marL="0" lvl="0" indent="0" algn="l" defTabSz="889000">
                <a:lnSpc>
                  <a:spcPct val="90000"/>
                </a:lnSpc>
                <a:spcBef>
                  <a:spcPct val="0"/>
                </a:spcBef>
                <a:spcAft>
                  <a:spcPct val="35000"/>
                </a:spcAft>
                <a:buNone/>
              </a:pPr>
              <a:endParaRPr lang="en-US" sz="2000" b="1" kern="1200" dirty="0"/>
            </a:p>
            <a:p>
              <a:pPr marL="0" lvl="0" indent="0" algn="l" defTabSz="889000">
                <a:lnSpc>
                  <a:spcPct val="90000"/>
                </a:lnSpc>
                <a:spcBef>
                  <a:spcPct val="0"/>
                </a:spcBef>
                <a:spcAft>
                  <a:spcPct val="35000"/>
                </a:spcAft>
                <a:buNone/>
              </a:pPr>
              <a:r>
                <a:rPr lang="en-US" sz="2000" b="1" kern="1200" dirty="0"/>
                <a:t>Fiscal Management Act 2009</a:t>
              </a:r>
              <a:endParaRPr lang="en-US" sz="1400" b="1" kern="1200" dirty="0"/>
            </a:p>
            <a:p>
              <a:pPr marL="0" lvl="0" indent="0" algn="ctr" defTabSz="889000">
                <a:lnSpc>
                  <a:spcPct val="90000"/>
                </a:lnSpc>
                <a:spcBef>
                  <a:spcPct val="0"/>
                </a:spcBef>
                <a:spcAft>
                  <a:spcPct val="35000"/>
                </a:spcAft>
                <a:buNone/>
              </a:pPr>
              <a:r>
                <a:rPr lang="en-US" sz="3000" kern="1200" dirty="0"/>
                <a:t> </a:t>
              </a:r>
            </a:p>
          </p:txBody>
        </p:sp>
      </p:grpSp>
    </p:spTree>
    <p:extLst>
      <p:ext uri="{BB962C8B-B14F-4D97-AF65-F5344CB8AC3E}">
        <p14:creationId xmlns:p14="http://schemas.microsoft.com/office/powerpoint/2010/main" val="416763208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626F958A-9151-C47B-B1AE-DCBB1EC40564}"/>
              </a:ext>
            </a:extLst>
          </p:cNvPr>
          <p:cNvSpPr txBox="1"/>
          <p:nvPr/>
        </p:nvSpPr>
        <p:spPr>
          <a:xfrm>
            <a:off x="2601212" y="15433"/>
            <a:ext cx="8326152" cy="490509"/>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2400" b="1" dirty="0">
                <a:solidFill>
                  <a:srgbClr val="FFFFFF"/>
                </a:solidFill>
                <a:latin typeface="+mj-lt"/>
                <a:ea typeface="+mj-ea"/>
                <a:cs typeface="+mj-cs"/>
              </a:rPr>
              <a:t>Framework for Fiscal Risk Management  (Republic of Kenya) </a:t>
            </a:r>
          </a:p>
        </p:txBody>
      </p:sp>
      <p:sp>
        <p:nvSpPr>
          <p:cNvPr id="4" name="Slide Number Placeholder 3">
            <a:extLst>
              <a:ext uri="{FF2B5EF4-FFF2-40B4-BE49-F238E27FC236}">
                <a16:creationId xmlns:a16="http://schemas.microsoft.com/office/drawing/2014/main" xmlns="" id="{AA30B128-43E2-7214-995C-44ECD5C49033}"/>
              </a:ext>
            </a:extLst>
          </p:cNvPr>
          <p:cNvSpPr>
            <a:spLocks noGrp="1"/>
          </p:cNvSpPr>
          <p:nvPr>
            <p:ph type="sldNum" sz="quarter" idx="12"/>
          </p:nvPr>
        </p:nvSpPr>
        <p:spPr/>
        <p:txBody>
          <a:bodyPr/>
          <a:lstStyle/>
          <a:p>
            <a:fld id="{EE148BE8-9E75-414F-A482-815BCA8006D8}" type="slidenum">
              <a:rPr lang="x-none" smtClean="0"/>
              <a:t>31</a:t>
            </a:fld>
            <a:endParaRPr lang="x-none"/>
          </a:p>
        </p:txBody>
      </p:sp>
      <p:sp>
        <p:nvSpPr>
          <p:cNvPr id="5" name="TextBox 4">
            <a:extLst>
              <a:ext uri="{FF2B5EF4-FFF2-40B4-BE49-F238E27FC236}">
                <a16:creationId xmlns:a16="http://schemas.microsoft.com/office/drawing/2014/main" xmlns="" id="{99BCC28C-D0B1-134D-E200-9745A90AE874}"/>
              </a:ext>
            </a:extLst>
          </p:cNvPr>
          <p:cNvSpPr txBox="1"/>
          <p:nvPr/>
        </p:nvSpPr>
        <p:spPr>
          <a:xfrm>
            <a:off x="156185" y="902402"/>
            <a:ext cx="11371786" cy="923330"/>
          </a:xfrm>
          <a:prstGeom prst="rect">
            <a:avLst/>
          </a:prstGeom>
          <a:noFill/>
        </p:spPr>
        <p:txBody>
          <a:bodyPr wrap="square">
            <a:spAutoFit/>
          </a:bodyPr>
          <a:lstStyle/>
          <a:p>
            <a:pPr algn="just"/>
            <a:r>
              <a:rPr lang="en-US" dirty="0"/>
              <a:t>The National Treasury  identify and quantifying the fiscal risks arising from the State Corporations (SC) Sector to determine the amount of fiscal exposure from the SC sector, which can migrate to the national budget and negatively impact the economy</a:t>
            </a:r>
          </a:p>
        </p:txBody>
      </p:sp>
      <p:sp>
        <p:nvSpPr>
          <p:cNvPr id="9" name="TextBox 8">
            <a:extLst>
              <a:ext uri="{FF2B5EF4-FFF2-40B4-BE49-F238E27FC236}">
                <a16:creationId xmlns:a16="http://schemas.microsoft.com/office/drawing/2014/main" xmlns="" id="{3D18EF6B-2920-00D3-2A2F-5924209DC2EC}"/>
              </a:ext>
            </a:extLst>
          </p:cNvPr>
          <p:cNvSpPr txBox="1"/>
          <p:nvPr/>
        </p:nvSpPr>
        <p:spPr>
          <a:xfrm>
            <a:off x="0" y="1908313"/>
            <a:ext cx="6627980" cy="4247317"/>
          </a:xfrm>
          <a:prstGeom prst="rect">
            <a:avLst/>
          </a:prstGeom>
          <a:solidFill>
            <a:schemeClr val="accent2">
              <a:lumMod val="20000"/>
              <a:lumOff val="80000"/>
            </a:schemeClr>
          </a:solidFill>
        </p:spPr>
        <p:txBody>
          <a:bodyPr wrap="square">
            <a:spAutoFit/>
          </a:bodyPr>
          <a:lstStyle/>
          <a:p>
            <a:r>
              <a:rPr lang="en-US" sz="1600" b="1" dirty="0"/>
              <a:t>The key fiscal risks to Government  of Kenya are define in 3 areas as follows: </a:t>
            </a:r>
          </a:p>
          <a:p>
            <a:pPr marL="800100" lvl="1" indent="-342900" algn="just">
              <a:buFont typeface="+mj-lt"/>
              <a:buAutoNum type="arabicPeriod"/>
            </a:pPr>
            <a:r>
              <a:rPr lang="en-US" sz="1600" dirty="0"/>
              <a:t>Expenditure and revenue risk from unforeseen developments such as higher operating expenses or lower sales that reduce the net profit or increase losses. </a:t>
            </a:r>
          </a:p>
          <a:p>
            <a:pPr lvl="1" algn="just"/>
            <a:endParaRPr lang="en-US" sz="700" dirty="0"/>
          </a:p>
          <a:p>
            <a:pPr marL="800100" lvl="1" indent="-342900" algn="just">
              <a:buAutoNum type="arabicPeriod" startAt="2"/>
            </a:pPr>
            <a:r>
              <a:rPr lang="en-US" sz="1600" dirty="0"/>
              <a:t>Liquidity risks and arrears accumulation, which are a consequence of adverse 	revenue and expenditure developments and uncompensated public service 	obligations where entities are unable to raise revenues or recover costs. These 	may result in a call on Government – in case the SC fails to have sufficient 	working capital – to finance short-term obligations, whereby debts continue to 	accumulate, become uncollectible, or are written off. </a:t>
            </a:r>
          </a:p>
          <a:p>
            <a:pPr lvl="1" algn="just"/>
            <a:endParaRPr lang="en-US" sz="700" dirty="0"/>
          </a:p>
          <a:p>
            <a:pPr lvl="1" algn="just"/>
            <a:r>
              <a:rPr lang="en-US" sz="1600" dirty="0"/>
              <a:t>3.	Direct and contingent liabilities of which the Government may have an explicit 	legal obligation (such as a loan, guarantee, or contractual obligation as part of 	an investment project) or an implicit obligation, such as supporting an SC facing 	liquidity problems, given the strategic importance that it plays in the economy. </a:t>
            </a:r>
          </a:p>
        </p:txBody>
      </p:sp>
      <p:pic>
        <p:nvPicPr>
          <p:cNvPr id="11" name="Picture 10">
            <a:extLst>
              <a:ext uri="{FF2B5EF4-FFF2-40B4-BE49-F238E27FC236}">
                <a16:creationId xmlns:a16="http://schemas.microsoft.com/office/drawing/2014/main" xmlns="" id="{E6EC0465-F026-66E7-9E09-122355B7AE9C}"/>
              </a:ext>
            </a:extLst>
          </p:cNvPr>
          <p:cNvPicPr>
            <a:picLocks noChangeAspect="1"/>
          </p:cNvPicPr>
          <p:nvPr/>
        </p:nvPicPr>
        <p:blipFill>
          <a:blip r:embed="rId3"/>
          <a:stretch>
            <a:fillRect/>
          </a:stretch>
        </p:blipFill>
        <p:spPr>
          <a:xfrm>
            <a:off x="7011150" y="2267893"/>
            <a:ext cx="4608450" cy="1886302"/>
          </a:xfrm>
          <a:prstGeom prst="rect">
            <a:avLst/>
          </a:prstGeom>
        </p:spPr>
      </p:pic>
      <p:sp>
        <p:nvSpPr>
          <p:cNvPr id="14" name="TextBox 13">
            <a:extLst>
              <a:ext uri="{FF2B5EF4-FFF2-40B4-BE49-F238E27FC236}">
                <a16:creationId xmlns:a16="http://schemas.microsoft.com/office/drawing/2014/main" xmlns="" id="{D1B68D91-E924-A38E-5258-DA4EFDF45330}"/>
              </a:ext>
            </a:extLst>
          </p:cNvPr>
          <p:cNvSpPr txBox="1"/>
          <p:nvPr/>
        </p:nvSpPr>
        <p:spPr>
          <a:xfrm>
            <a:off x="6911009" y="1908313"/>
            <a:ext cx="6142382" cy="276999"/>
          </a:xfrm>
          <a:prstGeom prst="rect">
            <a:avLst/>
          </a:prstGeom>
          <a:noFill/>
        </p:spPr>
        <p:txBody>
          <a:bodyPr wrap="square">
            <a:spAutoFit/>
          </a:bodyPr>
          <a:lstStyle/>
          <a:p>
            <a:r>
              <a:rPr lang="en-US" sz="1200" b="1" dirty="0"/>
              <a:t>Estimated total fiscal exposure of the 18 major SCs FY2019-20 (</a:t>
            </a:r>
            <a:r>
              <a:rPr lang="en-US" sz="1200" b="1" dirty="0" err="1"/>
              <a:t>Ksh</a:t>
            </a:r>
            <a:r>
              <a:rPr lang="en-US" sz="1200" b="1" dirty="0"/>
              <a:t>. Millions)</a:t>
            </a:r>
          </a:p>
        </p:txBody>
      </p:sp>
      <p:sp>
        <p:nvSpPr>
          <p:cNvPr id="17" name="TextBox 16">
            <a:extLst>
              <a:ext uri="{FF2B5EF4-FFF2-40B4-BE49-F238E27FC236}">
                <a16:creationId xmlns:a16="http://schemas.microsoft.com/office/drawing/2014/main" xmlns="" id="{0AEC9299-D256-F6AA-B249-01150C424BEE}"/>
              </a:ext>
            </a:extLst>
          </p:cNvPr>
          <p:cNvSpPr txBox="1"/>
          <p:nvPr/>
        </p:nvSpPr>
        <p:spPr>
          <a:xfrm>
            <a:off x="6911009" y="4236776"/>
            <a:ext cx="5091674" cy="2031325"/>
          </a:xfrm>
          <a:prstGeom prst="rect">
            <a:avLst/>
          </a:prstGeom>
          <a:noFill/>
        </p:spPr>
        <p:txBody>
          <a:bodyPr wrap="square">
            <a:spAutoFit/>
          </a:bodyPr>
          <a:lstStyle/>
          <a:p>
            <a:r>
              <a:rPr lang="en-US" b="1" dirty="0"/>
              <a:t>Mitigation Measures </a:t>
            </a:r>
          </a:p>
          <a:p>
            <a:pPr marL="857250" lvl="1" indent="-400050" algn="just">
              <a:buAutoNum type="romanLcParenBoth"/>
            </a:pPr>
            <a:r>
              <a:rPr lang="en-US" dirty="0"/>
              <a:t>reform measures to boost revenues and rationalize spending; </a:t>
            </a:r>
          </a:p>
          <a:p>
            <a:pPr marL="857250" lvl="1" indent="-400050" algn="just">
              <a:buAutoNum type="romanLcParenBoth"/>
            </a:pPr>
            <a:r>
              <a:rPr lang="en-US" dirty="0"/>
              <a:t>new concessional borrowing; </a:t>
            </a:r>
          </a:p>
          <a:p>
            <a:pPr marL="857250" lvl="1" indent="-400050" algn="just">
              <a:buAutoNum type="romanLcParenBoth"/>
            </a:pPr>
            <a:r>
              <a:rPr lang="en-US" dirty="0"/>
              <a:t>deferred repayments for on-lent loans; </a:t>
            </a:r>
          </a:p>
          <a:p>
            <a:pPr marL="857250" lvl="1" indent="-400050" algn="just">
              <a:buAutoNum type="romanLcParenBoth"/>
            </a:pPr>
            <a:r>
              <a:rPr lang="en-US" dirty="0"/>
              <a:t>debt to equity swap; </a:t>
            </a:r>
          </a:p>
          <a:p>
            <a:pPr marL="857250" lvl="1" indent="-400050" algn="just">
              <a:buAutoNum type="romanLcParenBoth"/>
            </a:pPr>
            <a:r>
              <a:rPr lang="en-US" dirty="0"/>
              <a:t>some combination of these measures.</a:t>
            </a:r>
          </a:p>
        </p:txBody>
      </p:sp>
      <p:sp>
        <p:nvSpPr>
          <p:cNvPr id="3" name="TextBox 2">
            <a:extLst>
              <a:ext uri="{FF2B5EF4-FFF2-40B4-BE49-F238E27FC236}">
                <a16:creationId xmlns:a16="http://schemas.microsoft.com/office/drawing/2014/main" xmlns="" id="{7DE92EC7-A851-438D-615D-C213B9722418}"/>
              </a:ext>
            </a:extLst>
          </p:cNvPr>
          <p:cNvSpPr txBox="1"/>
          <p:nvPr/>
        </p:nvSpPr>
        <p:spPr>
          <a:xfrm>
            <a:off x="8470699" y="1693106"/>
            <a:ext cx="641784" cy="253916"/>
          </a:xfrm>
          <a:prstGeom prst="rect">
            <a:avLst/>
          </a:prstGeom>
          <a:noFill/>
        </p:spPr>
        <p:txBody>
          <a:bodyPr wrap="square" rtlCol="0">
            <a:spAutoFit/>
          </a:bodyPr>
          <a:lstStyle/>
          <a:p>
            <a:r>
              <a:rPr lang="en-US" sz="1050" dirty="0"/>
              <a:t>Table 4</a:t>
            </a:r>
          </a:p>
        </p:txBody>
      </p:sp>
    </p:spTree>
    <p:extLst>
      <p:ext uri="{BB962C8B-B14F-4D97-AF65-F5344CB8AC3E}">
        <p14:creationId xmlns:p14="http://schemas.microsoft.com/office/powerpoint/2010/main" val="194051158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626F958A-9151-C47B-B1AE-DCBB1EC40564}"/>
              </a:ext>
            </a:extLst>
          </p:cNvPr>
          <p:cNvSpPr txBox="1"/>
          <p:nvPr/>
        </p:nvSpPr>
        <p:spPr>
          <a:xfrm>
            <a:off x="1456319" y="80350"/>
            <a:ext cx="10735681" cy="664139"/>
          </a:xfrm>
          <a:prstGeom prst="rect">
            <a:avLst/>
          </a:prstGeom>
        </p:spPr>
        <p:txBody>
          <a:bodyPr vert="horz" lIns="91440" tIns="45720" rIns="91440" bIns="45720" rtlCol="0" anchor="b">
            <a:normAutofit fontScale="70000" lnSpcReduction="20000"/>
          </a:bodyPr>
          <a:lstStyle/>
          <a:p>
            <a:pPr algn="ctr">
              <a:lnSpc>
                <a:spcPct val="90000"/>
              </a:lnSpc>
              <a:spcBef>
                <a:spcPct val="0"/>
              </a:spcBef>
              <a:spcAft>
                <a:spcPts val="600"/>
              </a:spcAft>
            </a:pPr>
            <a:r>
              <a:rPr lang="en-US" sz="3100" b="1" dirty="0">
                <a:solidFill>
                  <a:srgbClr val="FFFFFF"/>
                </a:solidFill>
                <a:latin typeface="Aharoni" panose="02010803020104030203" pitchFamily="2" charset="-79"/>
                <a:ea typeface="+mj-ea"/>
                <a:cs typeface="Aharoni" panose="02010803020104030203" pitchFamily="2" charset="-79"/>
              </a:rPr>
              <a:t>Legal Framework for Fiscal Risk Management</a:t>
            </a:r>
          </a:p>
          <a:p>
            <a:pPr algn="ctr">
              <a:lnSpc>
                <a:spcPct val="90000"/>
              </a:lnSpc>
              <a:spcBef>
                <a:spcPct val="0"/>
              </a:spcBef>
              <a:spcAft>
                <a:spcPts val="600"/>
              </a:spcAft>
            </a:pPr>
            <a:r>
              <a:rPr lang="en-US" sz="3100" b="1" dirty="0">
                <a:solidFill>
                  <a:srgbClr val="FFFFFF"/>
                </a:solidFill>
                <a:latin typeface="Aharoni" panose="02010803020104030203" pitchFamily="2" charset="-79"/>
                <a:ea typeface="+mj-ea"/>
                <a:cs typeface="Aharoni" panose="02010803020104030203" pitchFamily="2" charset="-79"/>
              </a:rPr>
              <a:t> (Uganda) </a:t>
            </a:r>
          </a:p>
        </p:txBody>
      </p:sp>
      <p:sp>
        <p:nvSpPr>
          <p:cNvPr id="4" name="TextBox 3">
            <a:extLst>
              <a:ext uri="{FF2B5EF4-FFF2-40B4-BE49-F238E27FC236}">
                <a16:creationId xmlns:a16="http://schemas.microsoft.com/office/drawing/2014/main" xmlns="" id="{B4257D5F-842A-9F3C-DFCB-F4E7E3F0BFF1}"/>
              </a:ext>
            </a:extLst>
          </p:cNvPr>
          <p:cNvSpPr txBox="1"/>
          <p:nvPr/>
        </p:nvSpPr>
        <p:spPr>
          <a:xfrm>
            <a:off x="156963" y="842534"/>
            <a:ext cx="11644906" cy="646331"/>
          </a:xfrm>
          <a:prstGeom prst="rect">
            <a:avLst/>
          </a:prstGeom>
          <a:noFill/>
        </p:spPr>
        <p:txBody>
          <a:bodyPr wrap="square">
            <a:spAutoFit/>
          </a:bodyPr>
          <a:lstStyle/>
          <a:p>
            <a:r>
              <a:rPr lang="en-US" dirty="0"/>
              <a:t>The Ministry of Finance, Planning and Economic Development (</a:t>
            </a:r>
            <a:r>
              <a:rPr lang="en-US" dirty="0" err="1"/>
              <a:t>MoFPED</a:t>
            </a:r>
            <a:r>
              <a:rPr lang="en-US" dirty="0"/>
              <a:t>) sets out the main fiscal risks that the government of Uganda faced</a:t>
            </a:r>
            <a:endParaRPr lang="en-US" b="1" dirty="0"/>
          </a:p>
        </p:txBody>
      </p:sp>
      <p:sp>
        <p:nvSpPr>
          <p:cNvPr id="6" name="Slide Number Placeholder 5">
            <a:extLst>
              <a:ext uri="{FF2B5EF4-FFF2-40B4-BE49-F238E27FC236}">
                <a16:creationId xmlns:a16="http://schemas.microsoft.com/office/drawing/2014/main" xmlns="" id="{A6950B2C-D53D-CFFD-7C5C-FAE58C185D78}"/>
              </a:ext>
            </a:extLst>
          </p:cNvPr>
          <p:cNvSpPr>
            <a:spLocks noGrp="1"/>
          </p:cNvSpPr>
          <p:nvPr>
            <p:ph type="sldNum" sz="quarter" idx="12"/>
          </p:nvPr>
        </p:nvSpPr>
        <p:spPr/>
        <p:txBody>
          <a:bodyPr/>
          <a:lstStyle/>
          <a:p>
            <a:fld id="{EE148BE8-9E75-414F-A482-815BCA8006D8}" type="slidenum">
              <a:rPr lang="x-none" smtClean="0"/>
              <a:t>32</a:t>
            </a:fld>
            <a:endParaRPr lang="x-none"/>
          </a:p>
        </p:txBody>
      </p:sp>
      <p:graphicFrame>
        <p:nvGraphicFramePr>
          <p:cNvPr id="3" name="Diagram 2">
            <a:extLst>
              <a:ext uri="{FF2B5EF4-FFF2-40B4-BE49-F238E27FC236}">
                <a16:creationId xmlns:a16="http://schemas.microsoft.com/office/drawing/2014/main" xmlns="" id="{CA78A8BA-5E68-B081-E093-D30674A91FA2}"/>
              </a:ext>
            </a:extLst>
          </p:cNvPr>
          <p:cNvGraphicFramePr/>
          <p:nvPr>
            <p:extLst>
              <p:ext uri="{D42A27DB-BD31-4B8C-83A1-F6EECF244321}">
                <p14:modId xmlns:p14="http://schemas.microsoft.com/office/powerpoint/2010/main" val="3595836482"/>
              </p:ext>
            </p:extLst>
          </p:nvPr>
        </p:nvGraphicFramePr>
        <p:xfrm>
          <a:off x="0" y="1379694"/>
          <a:ext cx="11310347" cy="25394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a:extLst>
              <a:ext uri="{FF2B5EF4-FFF2-40B4-BE49-F238E27FC236}">
                <a16:creationId xmlns:a16="http://schemas.microsoft.com/office/drawing/2014/main" xmlns="" id="{BFCEAA0B-5AC2-B6C3-5B74-943D80EFBAE1}"/>
              </a:ext>
            </a:extLst>
          </p:cNvPr>
          <p:cNvSpPr txBox="1"/>
          <p:nvPr/>
        </p:nvSpPr>
        <p:spPr>
          <a:xfrm>
            <a:off x="2617998" y="3609619"/>
            <a:ext cx="9510705" cy="3139321"/>
          </a:xfrm>
          <a:prstGeom prst="rect">
            <a:avLst/>
          </a:prstGeom>
          <a:solidFill>
            <a:schemeClr val="accent1">
              <a:lumMod val="20000"/>
              <a:lumOff val="80000"/>
            </a:schemeClr>
          </a:solidFill>
        </p:spPr>
        <p:txBody>
          <a:bodyPr wrap="square" rtlCol="0">
            <a:spAutoFit/>
          </a:bodyPr>
          <a:lstStyle/>
          <a:p>
            <a:pPr marL="285750" indent="-285750">
              <a:buFont typeface="Arial" panose="020B0604020202020204" pitchFamily="34" charset="0"/>
              <a:buChar char="•"/>
            </a:pPr>
            <a:r>
              <a:rPr lang="en-US" dirty="0"/>
              <a:t>(a) an alternate fiscal framework based on realistic assumptions of key macroeconomic variables; </a:t>
            </a:r>
          </a:p>
          <a:p>
            <a:pPr marL="285750" indent="-285750">
              <a:buFont typeface="Arial" panose="020B0604020202020204" pitchFamily="34" charset="0"/>
              <a:buChar char="•"/>
            </a:pPr>
            <a:r>
              <a:rPr lang="en-US" dirty="0"/>
              <a:t>(b) a statement of the individual sources of fiscal risks such as loans, guarantees, public private partnership arrangements, natural disasters or other contingent liabilities and an estimate of the likely fiscal impact of risks if they </a:t>
            </a:r>
            <a:r>
              <a:rPr lang="en-US" dirty="0" err="1"/>
              <a:t>materialise</a:t>
            </a:r>
            <a:r>
              <a:rPr lang="en-US" dirty="0"/>
              <a:t>; </a:t>
            </a:r>
          </a:p>
          <a:p>
            <a:pPr marL="285750" indent="-285750">
              <a:buFont typeface="Arial" panose="020B0604020202020204" pitchFamily="34" charset="0"/>
              <a:buChar char="•"/>
            </a:pPr>
            <a:r>
              <a:rPr lang="en-US" dirty="0"/>
              <a:t>(c) the risks in public debt management, including the results of the annual debt sustainability analysis; (d) the institutional risks, such as data quality and capacity constraints; and </a:t>
            </a:r>
          </a:p>
          <a:p>
            <a:pPr marL="285750" indent="-285750">
              <a:buFont typeface="Arial" panose="020B0604020202020204" pitchFamily="34" charset="0"/>
              <a:buChar char="•"/>
            </a:pPr>
            <a:r>
              <a:rPr lang="en-US" dirty="0"/>
              <a:t>(e) the risks from narrow or volatile revenue sources including natural resources and donor grants. (f) The fiscal risks statement shall specify the strategy to be used to manage the fiscal risks. </a:t>
            </a:r>
          </a:p>
          <a:p>
            <a:pPr marL="285750" indent="-285750">
              <a:buFont typeface="Arial" panose="020B0604020202020204" pitchFamily="34" charset="0"/>
              <a:buChar char="•"/>
            </a:pPr>
            <a:r>
              <a:rPr lang="en-US" dirty="0"/>
              <a:t>(g) The fiscal risks statement shall, where possible, estimate the quantitative impact of the identified risks on the macroeconomic framework and the Annual Budget.</a:t>
            </a:r>
          </a:p>
        </p:txBody>
      </p:sp>
    </p:spTree>
    <p:extLst>
      <p:ext uri="{BB962C8B-B14F-4D97-AF65-F5344CB8AC3E}">
        <p14:creationId xmlns:p14="http://schemas.microsoft.com/office/powerpoint/2010/main" val="373866414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626F958A-9151-C47B-B1AE-DCBB1EC40564}"/>
              </a:ext>
            </a:extLst>
          </p:cNvPr>
          <p:cNvSpPr txBox="1"/>
          <p:nvPr/>
        </p:nvSpPr>
        <p:spPr>
          <a:xfrm>
            <a:off x="838886" y="46989"/>
            <a:ext cx="9780765" cy="664139"/>
          </a:xfrm>
          <a:prstGeom prst="rect">
            <a:avLst/>
          </a:prstGeom>
        </p:spPr>
        <p:txBody>
          <a:bodyPr vert="horz" lIns="91440" tIns="45720" rIns="91440" bIns="45720" rtlCol="0" anchor="b">
            <a:normAutofit fontScale="62500" lnSpcReduction="20000"/>
          </a:bodyPr>
          <a:lstStyle/>
          <a:p>
            <a:pPr algn="ctr">
              <a:lnSpc>
                <a:spcPct val="90000"/>
              </a:lnSpc>
              <a:spcBef>
                <a:spcPct val="0"/>
              </a:spcBef>
              <a:spcAft>
                <a:spcPts val="600"/>
              </a:spcAft>
            </a:pPr>
            <a:r>
              <a:rPr lang="en-US" sz="3600" b="1" dirty="0">
                <a:solidFill>
                  <a:srgbClr val="FFFFFF"/>
                </a:solidFill>
                <a:latin typeface="+mj-lt"/>
                <a:ea typeface="+mj-ea"/>
                <a:cs typeface="+mj-cs"/>
              </a:rPr>
              <a:t>Framework </a:t>
            </a:r>
            <a:r>
              <a:rPr lang="en-US" sz="3200" b="1" dirty="0">
                <a:solidFill>
                  <a:srgbClr val="FFFFFF"/>
                </a:solidFill>
                <a:latin typeface="+mj-lt"/>
                <a:ea typeface="+mj-ea"/>
                <a:cs typeface="+mj-cs"/>
              </a:rPr>
              <a:t>for Fiscal Risk Management</a:t>
            </a:r>
          </a:p>
          <a:p>
            <a:pPr algn="ctr">
              <a:lnSpc>
                <a:spcPct val="90000"/>
              </a:lnSpc>
              <a:spcBef>
                <a:spcPct val="0"/>
              </a:spcBef>
              <a:spcAft>
                <a:spcPts val="600"/>
              </a:spcAft>
            </a:pPr>
            <a:r>
              <a:rPr lang="en-US" sz="3200" b="1" dirty="0">
                <a:solidFill>
                  <a:srgbClr val="FFFFFF"/>
                </a:solidFill>
                <a:latin typeface="+mj-lt"/>
                <a:ea typeface="+mj-ea"/>
                <a:cs typeface="+mj-cs"/>
              </a:rPr>
              <a:t> (Uganda) </a:t>
            </a:r>
          </a:p>
        </p:txBody>
      </p:sp>
      <p:sp>
        <p:nvSpPr>
          <p:cNvPr id="4" name="Slide Number Placeholder 3">
            <a:extLst>
              <a:ext uri="{FF2B5EF4-FFF2-40B4-BE49-F238E27FC236}">
                <a16:creationId xmlns:a16="http://schemas.microsoft.com/office/drawing/2014/main" xmlns="" id="{AA30B128-43E2-7214-995C-44ECD5C49033}"/>
              </a:ext>
            </a:extLst>
          </p:cNvPr>
          <p:cNvSpPr>
            <a:spLocks noGrp="1"/>
          </p:cNvSpPr>
          <p:nvPr>
            <p:ph type="sldNum" sz="quarter" idx="12"/>
          </p:nvPr>
        </p:nvSpPr>
        <p:spPr/>
        <p:txBody>
          <a:bodyPr/>
          <a:lstStyle/>
          <a:p>
            <a:fld id="{EE148BE8-9E75-414F-A482-815BCA8006D8}" type="slidenum">
              <a:rPr lang="x-none" smtClean="0"/>
              <a:t>33</a:t>
            </a:fld>
            <a:endParaRPr lang="x-none"/>
          </a:p>
        </p:txBody>
      </p:sp>
      <p:sp>
        <p:nvSpPr>
          <p:cNvPr id="6" name="TextBox 5">
            <a:extLst>
              <a:ext uri="{FF2B5EF4-FFF2-40B4-BE49-F238E27FC236}">
                <a16:creationId xmlns:a16="http://schemas.microsoft.com/office/drawing/2014/main" xmlns="" id="{93CF672F-96E2-6373-2FB7-6EB846284E0C}"/>
              </a:ext>
            </a:extLst>
          </p:cNvPr>
          <p:cNvSpPr txBox="1"/>
          <p:nvPr/>
        </p:nvSpPr>
        <p:spPr>
          <a:xfrm>
            <a:off x="350708" y="1086000"/>
            <a:ext cx="11792070" cy="646331"/>
          </a:xfrm>
          <a:prstGeom prst="rect">
            <a:avLst/>
          </a:prstGeom>
          <a:noFill/>
        </p:spPr>
        <p:txBody>
          <a:bodyPr wrap="square">
            <a:spAutoFit/>
          </a:bodyPr>
          <a:lstStyle/>
          <a:p>
            <a:r>
              <a:rPr lang="en-US" dirty="0"/>
              <a:t>The Ministry of Finance, Planning and Economic Development (</a:t>
            </a:r>
            <a:r>
              <a:rPr lang="en-US" dirty="0" err="1"/>
              <a:t>MoFPED</a:t>
            </a:r>
            <a:r>
              <a:rPr lang="en-US" dirty="0"/>
              <a:t>) sets out the main fiscal risks that the government of Uganda faced.</a:t>
            </a:r>
          </a:p>
        </p:txBody>
      </p:sp>
      <p:pic>
        <p:nvPicPr>
          <p:cNvPr id="5" name="Picture 4">
            <a:extLst>
              <a:ext uri="{FF2B5EF4-FFF2-40B4-BE49-F238E27FC236}">
                <a16:creationId xmlns:a16="http://schemas.microsoft.com/office/drawing/2014/main" xmlns="" id="{96638B87-35E7-EC3B-3410-B56EA9ECAF79}"/>
              </a:ext>
            </a:extLst>
          </p:cNvPr>
          <p:cNvPicPr>
            <a:picLocks noChangeAspect="1"/>
          </p:cNvPicPr>
          <p:nvPr/>
        </p:nvPicPr>
        <p:blipFill>
          <a:blip r:embed="rId3"/>
          <a:stretch>
            <a:fillRect/>
          </a:stretch>
        </p:blipFill>
        <p:spPr>
          <a:xfrm>
            <a:off x="7748072" y="1810138"/>
            <a:ext cx="4271715" cy="420188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xmlns="" id="{40E62FC2-7C26-BD0D-C321-EA766FB94A97}"/>
              </a:ext>
            </a:extLst>
          </p:cNvPr>
          <p:cNvSpPr txBox="1"/>
          <p:nvPr/>
        </p:nvSpPr>
        <p:spPr>
          <a:xfrm>
            <a:off x="1177293" y="2192538"/>
            <a:ext cx="4225203" cy="3647152"/>
          </a:xfrm>
          <a:prstGeom prst="rect">
            <a:avLst/>
          </a:prstGeom>
          <a:solidFill>
            <a:schemeClr val="accent4">
              <a:lumMod val="20000"/>
              <a:lumOff val="80000"/>
            </a:schemeClr>
          </a:solidFill>
        </p:spPr>
        <p:txBody>
          <a:bodyPr wrap="square">
            <a:spAutoFit/>
          </a:bodyPr>
          <a:lstStyle/>
          <a:p>
            <a:endParaRPr lang="en-US" sz="1100" dirty="0"/>
          </a:p>
          <a:p>
            <a:r>
              <a:rPr lang="en-US" sz="1100" b="1" dirty="0"/>
              <a:t>MACROECONOMIC RISKS AND BUDGET SENSITIVITY </a:t>
            </a:r>
          </a:p>
          <a:p>
            <a:pPr marL="628650" lvl="1" indent="-171450">
              <a:buFont typeface="Wingdings" panose="05000000000000000000" pitchFamily="2" charset="2"/>
              <a:buChar char="ü"/>
            </a:pPr>
            <a:r>
              <a:rPr lang="en-US" sz="1100" dirty="0"/>
              <a:t>External risks </a:t>
            </a:r>
          </a:p>
          <a:p>
            <a:pPr marL="628650" lvl="1" indent="-171450">
              <a:buFont typeface="Wingdings" panose="05000000000000000000" pitchFamily="2" charset="2"/>
              <a:buChar char="ü"/>
            </a:pPr>
            <a:r>
              <a:rPr lang="en-US" sz="1100" dirty="0"/>
              <a:t>Forecast Performance and Analysis</a:t>
            </a:r>
          </a:p>
          <a:p>
            <a:pPr marL="628650" lvl="1" indent="-171450">
              <a:buFont typeface="Wingdings" panose="05000000000000000000" pitchFamily="2" charset="2"/>
              <a:buChar char="ü"/>
            </a:pPr>
            <a:r>
              <a:rPr lang="en-US" sz="1100" dirty="0"/>
              <a:t>Overall balance </a:t>
            </a:r>
          </a:p>
          <a:p>
            <a:pPr marL="628650" lvl="1" indent="-171450">
              <a:buFont typeface="Wingdings" panose="05000000000000000000" pitchFamily="2" charset="2"/>
              <a:buChar char="ü"/>
            </a:pPr>
            <a:r>
              <a:rPr lang="en-US" sz="1100" dirty="0"/>
              <a:t>Nominal Gross Domestic Product </a:t>
            </a:r>
          </a:p>
          <a:p>
            <a:pPr marL="628650" lvl="1" indent="-171450">
              <a:buFont typeface="Wingdings" panose="05000000000000000000" pitchFamily="2" charset="2"/>
              <a:buChar char="ü"/>
            </a:pPr>
            <a:r>
              <a:rPr lang="en-US" sz="1100" dirty="0"/>
              <a:t>Revenue</a:t>
            </a:r>
          </a:p>
          <a:p>
            <a:pPr marL="628650" lvl="1" indent="-171450">
              <a:buFont typeface="Wingdings" panose="05000000000000000000" pitchFamily="2" charset="2"/>
              <a:buChar char="ü"/>
            </a:pPr>
            <a:r>
              <a:rPr lang="en-US" sz="1100" dirty="0"/>
              <a:t>Expenditure</a:t>
            </a:r>
          </a:p>
          <a:p>
            <a:pPr marL="628650" lvl="1" indent="-171450">
              <a:buFont typeface="Wingdings" panose="05000000000000000000" pitchFamily="2" charset="2"/>
              <a:buChar char="ü"/>
            </a:pPr>
            <a:r>
              <a:rPr lang="en-US" sz="1100" dirty="0"/>
              <a:t>Debt forecast Performance   </a:t>
            </a:r>
          </a:p>
          <a:p>
            <a:pPr marL="628650" lvl="1" indent="-171450">
              <a:buFont typeface="Wingdings" panose="05000000000000000000" pitchFamily="2" charset="2"/>
              <a:buChar char="ü"/>
            </a:pPr>
            <a:r>
              <a:rPr lang="en-US" sz="1100" dirty="0"/>
              <a:t>Budget Sensitivity</a:t>
            </a:r>
          </a:p>
          <a:p>
            <a:r>
              <a:rPr lang="en-US" sz="1100" b="1" dirty="0"/>
              <a:t>SPECIFIC AND STRUCTURAL RISKS </a:t>
            </a:r>
          </a:p>
          <a:p>
            <a:pPr marL="628650" lvl="1" indent="-171450">
              <a:buFont typeface="Wingdings" panose="05000000000000000000" pitchFamily="2" charset="2"/>
              <a:buChar char="ü"/>
            </a:pPr>
            <a:r>
              <a:rPr lang="en-US" sz="1100" dirty="0"/>
              <a:t>Public debt </a:t>
            </a:r>
          </a:p>
          <a:p>
            <a:pPr marL="628650" lvl="1" indent="-171450">
              <a:buFont typeface="Wingdings" panose="05000000000000000000" pitchFamily="2" charset="2"/>
              <a:buChar char="ü"/>
            </a:pPr>
            <a:r>
              <a:rPr lang="en-US" sz="1100" dirty="0"/>
              <a:t>Contingent Liabilities</a:t>
            </a:r>
          </a:p>
          <a:p>
            <a:pPr marL="628650" lvl="1" indent="-171450">
              <a:buFont typeface="Wingdings" panose="05000000000000000000" pitchFamily="2" charset="2"/>
              <a:buChar char="ü"/>
            </a:pPr>
            <a:r>
              <a:rPr lang="en-US" sz="1100" dirty="0"/>
              <a:t>Loan guarantees</a:t>
            </a:r>
          </a:p>
          <a:p>
            <a:pPr marL="628650" lvl="1" indent="-171450">
              <a:buFont typeface="Wingdings" panose="05000000000000000000" pitchFamily="2" charset="2"/>
              <a:buChar char="ü"/>
            </a:pPr>
            <a:r>
              <a:rPr lang="en-US" sz="1100" dirty="0"/>
              <a:t>Debt of Public Corporations  </a:t>
            </a:r>
          </a:p>
          <a:p>
            <a:pPr marL="628650" lvl="1" indent="-171450">
              <a:buFont typeface="Wingdings" panose="05000000000000000000" pitchFamily="2" charset="2"/>
              <a:buChar char="ü"/>
            </a:pPr>
            <a:r>
              <a:rPr lang="en-US" sz="1100" dirty="0"/>
              <a:t>Public-private Partnerships </a:t>
            </a:r>
          </a:p>
          <a:p>
            <a:pPr marL="628650" lvl="1" indent="-171450">
              <a:buFont typeface="Wingdings" panose="05000000000000000000" pitchFamily="2" charset="2"/>
              <a:buChar char="ü"/>
            </a:pPr>
            <a:r>
              <a:rPr lang="en-US" sz="1100" dirty="0"/>
              <a:t>Mitigation measures for contingent liabilities  </a:t>
            </a:r>
          </a:p>
          <a:p>
            <a:pPr marL="628650" lvl="1" indent="-171450">
              <a:buFont typeface="Wingdings" panose="05000000000000000000" pitchFamily="2" charset="2"/>
              <a:buChar char="ü"/>
            </a:pPr>
            <a:r>
              <a:rPr lang="en-US" sz="1100" dirty="0"/>
              <a:t>Natural disasters </a:t>
            </a:r>
          </a:p>
          <a:p>
            <a:pPr marL="628650" lvl="1" indent="-171450">
              <a:buFont typeface="Wingdings" panose="05000000000000000000" pitchFamily="2" charset="2"/>
              <a:buChar char="ü"/>
            </a:pPr>
            <a:r>
              <a:rPr lang="en-US" sz="1100" dirty="0"/>
              <a:t>Legal Claims </a:t>
            </a:r>
          </a:p>
          <a:p>
            <a:pPr marL="628650" lvl="1" indent="-171450">
              <a:buFont typeface="Wingdings" panose="05000000000000000000" pitchFamily="2" charset="2"/>
              <a:buChar char="ü"/>
            </a:pPr>
            <a:r>
              <a:rPr lang="en-US" sz="1100" dirty="0"/>
              <a:t>Pension Liabilities</a:t>
            </a:r>
          </a:p>
          <a:p>
            <a:r>
              <a:rPr lang="en-US" sz="1100" b="1" dirty="0"/>
              <a:t>INSTITUTIONAL RISKS</a:t>
            </a:r>
          </a:p>
        </p:txBody>
      </p:sp>
      <p:sp>
        <p:nvSpPr>
          <p:cNvPr id="9" name="TextBox 8">
            <a:extLst>
              <a:ext uri="{FF2B5EF4-FFF2-40B4-BE49-F238E27FC236}">
                <a16:creationId xmlns:a16="http://schemas.microsoft.com/office/drawing/2014/main" xmlns="" id="{64E1CE97-CDBB-7449-72C4-4EE9B7C64104}"/>
              </a:ext>
            </a:extLst>
          </p:cNvPr>
          <p:cNvSpPr txBox="1"/>
          <p:nvPr/>
        </p:nvSpPr>
        <p:spPr>
          <a:xfrm>
            <a:off x="107201" y="1810138"/>
            <a:ext cx="6139542" cy="369332"/>
          </a:xfrm>
          <a:prstGeom prst="rect">
            <a:avLst/>
          </a:prstGeom>
          <a:noFill/>
        </p:spPr>
        <p:txBody>
          <a:bodyPr wrap="square">
            <a:spAutoFit/>
          </a:bodyPr>
          <a:lstStyle/>
          <a:p>
            <a:r>
              <a:rPr lang="en-US" b="1" dirty="0"/>
              <a:t>F</a:t>
            </a:r>
            <a:r>
              <a:rPr lang="en-US" sz="1800" b="1" dirty="0"/>
              <a:t>iscal risks  that are analyzed in Uganda Fiscal statement are:  </a:t>
            </a:r>
            <a:endParaRPr lang="en-US" dirty="0"/>
          </a:p>
        </p:txBody>
      </p:sp>
    </p:spTree>
    <p:extLst>
      <p:ext uri="{BB962C8B-B14F-4D97-AF65-F5344CB8AC3E}">
        <p14:creationId xmlns:p14="http://schemas.microsoft.com/office/powerpoint/2010/main" val="212951231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2D99407D-EACA-B869-B137-1E207EE38FA7}"/>
              </a:ext>
            </a:extLst>
          </p:cNvPr>
          <p:cNvPicPr>
            <a:picLocks noChangeAspect="1"/>
          </p:cNvPicPr>
          <p:nvPr/>
        </p:nvPicPr>
        <p:blipFill>
          <a:blip r:embed="rId3"/>
          <a:stretch>
            <a:fillRect/>
          </a:stretch>
        </p:blipFill>
        <p:spPr>
          <a:xfrm>
            <a:off x="1129662" y="813114"/>
            <a:ext cx="9932676" cy="6044886"/>
          </a:xfrm>
          <a:prstGeom prst="rect">
            <a:avLst/>
          </a:prstGeom>
        </p:spPr>
      </p:pic>
      <p:sp>
        <p:nvSpPr>
          <p:cNvPr id="2" name="TextBox 1">
            <a:extLst>
              <a:ext uri="{FF2B5EF4-FFF2-40B4-BE49-F238E27FC236}">
                <a16:creationId xmlns:a16="http://schemas.microsoft.com/office/drawing/2014/main" xmlns="" id="{626F958A-9151-C47B-B1AE-DCBB1EC40564}"/>
              </a:ext>
            </a:extLst>
          </p:cNvPr>
          <p:cNvSpPr txBox="1"/>
          <p:nvPr/>
        </p:nvSpPr>
        <p:spPr>
          <a:xfrm>
            <a:off x="838886" y="46989"/>
            <a:ext cx="9780765" cy="664139"/>
          </a:xfrm>
          <a:prstGeom prst="rect">
            <a:avLst/>
          </a:prstGeom>
        </p:spPr>
        <p:txBody>
          <a:bodyPr vert="horz" lIns="91440" tIns="45720" rIns="91440" bIns="45720" rtlCol="0" anchor="b">
            <a:normAutofit fontScale="62500" lnSpcReduction="20000"/>
          </a:bodyPr>
          <a:lstStyle/>
          <a:p>
            <a:pPr lvl="0"/>
            <a:r>
              <a:rPr lang="en-US" sz="6400" kern="1200" dirty="0">
                <a:solidFill>
                  <a:schemeClr val="bg1"/>
                </a:solidFill>
                <a:latin typeface="Congenial Black" panose="020F0502020204030204" pitchFamily="2" charset="0"/>
                <a:ea typeface="Tahoma" panose="020B0604030504040204" pitchFamily="34" charset="0"/>
                <a:cs typeface="Tahoma" panose="020B0604030504040204" pitchFamily="34" charset="0"/>
              </a:rPr>
              <a:t>Recommendation :  </a:t>
            </a:r>
            <a:r>
              <a:rPr lang="en-US" sz="2900" kern="1200" dirty="0">
                <a:solidFill>
                  <a:schemeClr val="bg1"/>
                </a:solidFill>
                <a:latin typeface="Congenial Black" panose="020F0502020204030204" pitchFamily="2" charset="0"/>
                <a:ea typeface="Tahoma" panose="020B0604030504040204" pitchFamily="34" charset="0"/>
                <a:cs typeface="Tahoma" panose="020B0604030504040204" pitchFamily="34" charset="0"/>
              </a:rPr>
              <a:t>IMF Fiscal Transparency Code is key</a:t>
            </a:r>
            <a:endParaRPr lang="en-GB" sz="3600" kern="1200" dirty="0">
              <a:solidFill>
                <a:schemeClr val="bg1"/>
              </a:solidFill>
              <a:latin typeface="Congenial Black" panose="020F0502020204030204" pitchFamily="2" charset="0"/>
              <a:ea typeface="Tahoma" panose="020B0604030504040204" pitchFamily="34" charset="0"/>
              <a:cs typeface="Tahoma" panose="020B0604030504040204" pitchFamily="34" charset="0"/>
            </a:endParaRPr>
          </a:p>
        </p:txBody>
      </p:sp>
      <p:sp>
        <p:nvSpPr>
          <p:cNvPr id="4" name="Slide Number Placeholder 3">
            <a:extLst>
              <a:ext uri="{FF2B5EF4-FFF2-40B4-BE49-F238E27FC236}">
                <a16:creationId xmlns:a16="http://schemas.microsoft.com/office/drawing/2014/main" xmlns="" id="{AA30B128-43E2-7214-995C-44ECD5C49033}"/>
              </a:ext>
            </a:extLst>
          </p:cNvPr>
          <p:cNvSpPr>
            <a:spLocks noGrp="1"/>
          </p:cNvSpPr>
          <p:nvPr>
            <p:ph type="sldNum" sz="quarter" idx="12"/>
          </p:nvPr>
        </p:nvSpPr>
        <p:spPr/>
        <p:txBody>
          <a:bodyPr/>
          <a:lstStyle/>
          <a:p>
            <a:fld id="{EE148BE8-9E75-414F-A482-815BCA8006D8}" type="slidenum">
              <a:rPr lang="x-none" smtClean="0"/>
              <a:t>34</a:t>
            </a:fld>
            <a:endParaRPr lang="x-none"/>
          </a:p>
        </p:txBody>
      </p:sp>
      <p:sp>
        <p:nvSpPr>
          <p:cNvPr id="3" name="TextBox 2">
            <a:extLst>
              <a:ext uri="{FF2B5EF4-FFF2-40B4-BE49-F238E27FC236}">
                <a16:creationId xmlns:a16="http://schemas.microsoft.com/office/drawing/2014/main" xmlns="" id="{5D1CB74F-B7BA-6E06-6D34-8CD7907F0563}"/>
              </a:ext>
            </a:extLst>
          </p:cNvPr>
          <p:cNvSpPr txBox="1"/>
          <p:nvPr/>
        </p:nvSpPr>
        <p:spPr>
          <a:xfrm>
            <a:off x="707488" y="2531291"/>
            <a:ext cx="641784" cy="253916"/>
          </a:xfrm>
          <a:prstGeom prst="rect">
            <a:avLst/>
          </a:prstGeom>
          <a:noFill/>
        </p:spPr>
        <p:txBody>
          <a:bodyPr wrap="square" rtlCol="0">
            <a:spAutoFit/>
          </a:bodyPr>
          <a:lstStyle/>
          <a:p>
            <a:r>
              <a:rPr lang="en-US" sz="1050" dirty="0"/>
              <a:t>Table 5</a:t>
            </a:r>
          </a:p>
        </p:txBody>
      </p:sp>
    </p:spTree>
    <p:extLst>
      <p:ext uri="{BB962C8B-B14F-4D97-AF65-F5344CB8AC3E}">
        <p14:creationId xmlns:p14="http://schemas.microsoft.com/office/powerpoint/2010/main" val="143661660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626F958A-9151-C47B-B1AE-DCBB1EC40564}"/>
              </a:ext>
            </a:extLst>
          </p:cNvPr>
          <p:cNvSpPr txBox="1"/>
          <p:nvPr/>
        </p:nvSpPr>
        <p:spPr>
          <a:xfrm>
            <a:off x="838887" y="46989"/>
            <a:ext cx="4619116" cy="664139"/>
          </a:xfrm>
          <a:prstGeom prst="rect">
            <a:avLst/>
          </a:prstGeom>
        </p:spPr>
        <p:txBody>
          <a:bodyPr vert="horz" lIns="91440" tIns="45720" rIns="91440" bIns="45720" rtlCol="0" anchor="b">
            <a:normAutofit fontScale="62500" lnSpcReduction="20000"/>
          </a:bodyPr>
          <a:lstStyle/>
          <a:p>
            <a:pPr lvl="0"/>
            <a:r>
              <a:rPr lang="en-US" sz="6400" dirty="0">
                <a:solidFill>
                  <a:schemeClr val="bg1"/>
                </a:solidFill>
                <a:latin typeface="Congenial Black" panose="020F0502020204030204" pitchFamily="2" charset="0"/>
                <a:ea typeface="Tahoma" panose="020B0604030504040204" pitchFamily="34" charset="0"/>
                <a:cs typeface="Tahoma" panose="020B0604030504040204" pitchFamily="34" charset="0"/>
              </a:rPr>
              <a:t>Some Challenges</a:t>
            </a:r>
            <a:endParaRPr lang="en-GB" sz="3600" kern="1200" dirty="0">
              <a:solidFill>
                <a:schemeClr val="bg1"/>
              </a:solidFill>
              <a:latin typeface="Congenial Black" panose="020F0502020204030204" pitchFamily="2" charset="0"/>
              <a:ea typeface="Tahoma" panose="020B0604030504040204" pitchFamily="34" charset="0"/>
              <a:cs typeface="Tahoma" panose="020B0604030504040204" pitchFamily="34" charset="0"/>
            </a:endParaRPr>
          </a:p>
        </p:txBody>
      </p:sp>
      <p:sp>
        <p:nvSpPr>
          <p:cNvPr id="4" name="Slide Number Placeholder 3">
            <a:extLst>
              <a:ext uri="{FF2B5EF4-FFF2-40B4-BE49-F238E27FC236}">
                <a16:creationId xmlns:a16="http://schemas.microsoft.com/office/drawing/2014/main" xmlns="" id="{AA30B128-43E2-7214-995C-44ECD5C49033}"/>
              </a:ext>
            </a:extLst>
          </p:cNvPr>
          <p:cNvSpPr>
            <a:spLocks noGrp="1"/>
          </p:cNvSpPr>
          <p:nvPr>
            <p:ph type="sldNum" sz="quarter" idx="12"/>
          </p:nvPr>
        </p:nvSpPr>
        <p:spPr/>
        <p:txBody>
          <a:bodyPr/>
          <a:lstStyle/>
          <a:p>
            <a:fld id="{EE148BE8-9E75-414F-A482-815BCA8006D8}" type="slidenum">
              <a:rPr lang="x-none" smtClean="0"/>
              <a:t>35</a:t>
            </a:fld>
            <a:endParaRPr lang="x-none"/>
          </a:p>
        </p:txBody>
      </p:sp>
      <p:sp>
        <p:nvSpPr>
          <p:cNvPr id="5" name="TextBox 4">
            <a:extLst>
              <a:ext uri="{FF2B5EF4-FFF2-40B4-BE49-F238E27FC236}">
                <a16:creationId xmlns:a16="http://schemas.microsoft.com/office/drawing/2014/main" xmlns="" id="{8E1A2195-B6D2-376E-DB00-D41E0E0FD9D8}"/>
              </a:ext>
            </a:extLst>
          </p:cNvPr>
          <p:cNvSpPr txBox="1"/>
          <p:nvPr/>
        </p:nvSpPr>
        <p:spPr>
          <a:xfrm>
            <a:off x="60434" y="896661"/>
            <a:ext cx="5928739" cy="707886"/>
          </a:xfrm>
          <a:prstGeom prst="rect">
            <a:avLst/>
          </a:prstGeom>
          <a:noFill/>
        </p:spPr>
        <p:txBody>
          <a:bodyPr wrap="square">
            <a:spAutoFit/>
          </a:bodyPr>
          <a:lstStyle/>
          <a:p>
            <a:pPr marL="285750" indent="-285750" algn="just">
              <a:buFontTx/>
              <a:buChar char="-"/>
            </a:pPr>
            <a:r>
              <a:rPr lang="en-US" sz="2000" dirty="0"/>
              <a:t>The complex and rapid evolution of the global risks landscape is adding to a sense of unease.</a:t>
            </a:r>
            <a:endParaRPr lang="en-US" sz="1600" dirty="0"/>
          </a:p>
        </p:txBody>
      </p:sp>
      <p:pic>
        <p:nvPicPr>
          <p:cNvPr id="6" name="Picture 5">
            <a:extLst>
              <a:ext uri="{FF2B5EF4-FFF2-40B4-BE49-F238E27FC236}">
                <a16:creationId xmlns:a16="http://schemas.microsoft.com/office/drawing/2014/main" xmlns="" id="{91CB445D-67A5-7E00-7710-8869D526C8D5}"/>
              </a:ext>
            </a:extLst>
          </p:cNvPr>
          <p:cNvPicPr>
            <a:picLocks noChangeAspect="1"/>
          </p:cNvPicPr>
          <p:nvPr/>
        </p:nvPicPr>
        <p:blipFill>
          <a:blip r:embed="rId3"/>
          <a:stretch>
            <a:fillRect/>
          </a:stretch>
        </p:blipFill>
        <p:spPr>
          <a:xfrm>
            <a:off x="6295992" y="1483748"/>
            <a:ext cx="5950692" cy="4591396"/>
          </a:xfrm>
          <a:prstGeom prst="rect">
            <a:avLst/>
          </a:prstGeom>
        </p:spPr>
      </p:pic>
      <p:sp>
        <p:nvSpPr>
          <p:cNvPr id="8" name="TextBox 7">
            <a:extLst>
              <a:ext uri="{FF2B5EF4-FFF2-40B4-BE49-F238E27FC236}">
                <a16:creationId xmlns:a16="http://schemas.microsoft.com/office/drawing/2014/main" xmlns="" id="{6AF004FF-7CD5-E09E-41C9-62541C2E072E}"/>
              </a:ext>
            </a:extLst>
          </p:cNvPr>
          <p:cNvSpPr txBox="1"/>
          <p:nvPr/>
        </p:nvSpPr>
        <p:spPr>
          <a:xfrm>
            <a:off x="6814503" y="1071786"/>
            <a:ext cx="5510019" cy="338554"/>
          </a:xfrm>
          <a:prstGeom prst="rect">
            <a:avLst/>
          </a:prstGeom>
          <a:noFill/>
        </p:spPr>
        <p:txBody>
          <a:bodyPr wrap="square">
            <a:spAutoFit/>
          </a:bodyPr>
          <a:lstStyle/>
          <a:p>
            <a:r>
              <a:rPr lang="en-US" sz="1600" b="1" dirty="0"/>
              <a:t>Relative severity of risks over a 2 and 10-year period</a:t>
            </a:r>
          </a:p>
        </p:txBody>
      </p:sp>
      <p:sp>
        <p:nvSpPr>
          <p:cNvPr id="10" name="TextBox 9">
            <a:extLst>
              <a:ext uri="{FF2B5EF4-FFF2-40B4-BE49-F238E27FC236}">
                <a16:creationId xmlns:a16="http://schemas.microsoft.com/office/drawing/2014/main" xmlns="" id="{3F367D13-BA49-5DE3-3029-E836666CABF5}"/>
              </a:ext>
            </a:extLst>
          </p:cNvPr>
          <p:cNvSpPr txBox="1"/>
          <p:nvPr/>
        </p:nvSpPr>
        <p:spPr>
          <a:xfrm>
            <a:off x="5754330" y="6221960"/>
            <a:ext cx="6140244" cy="646331"/>
          </a:xfrm>
          <a:prstGeom prst="rect">
            <a:avLst/>
          </a:prstGeom>
          <a:noFill/>
        </p:spPr>
        <p:txBody>
          <a:bodyPr wrap="square">
            <a:spAutoFit/>
          </a:bodyPr>
          <a:lstStyle/>
          <a:p>
            <a:r>
              <a:rPr lang="en-US" sz="1200" dirty="0"/>
              <a:t>Source:</a:t>
            </a:r>
          </a:p>
          <a:p>
            <a:r>
              <a:rPr lang="en-US" sz="1200" dirty="0"/>
              <a:t>World Economic Forum Global Risks </a:t>
            </a:r>
          </a:p>
          <a:p>
            <a:r>
              <a:rPr lang="en-US" sz="1200" dirty="0"/>
              <a:t>Perception Survey 2022-2023.</a:t>
            </a:r>
          </a:p>
        </p:txBody>
      </p:sp>
      <p:pic>
        <p:nvPicPr>
          <p:cNvPr id="7" name="Picture 6">
            <a:extLst>
              <a:ext uri="{FF2B5EF4-FFF2-40B4-BE49-F238E27FC236}">
                <a16:creationId xmlns:a16="http://schemas.microsoft.com/office/drawing/2014/main" xmlns="" id="{6E0BDDB8-2424-D20B-5BE3-679A0587F305}"/>
              </a:ext>
            </a:extLst>
          </p:cNvPr>
          <p:cNvPicPr>
            <a:picLocks noChangeAspect="1"/>
          </p:cNvPicPr>
          <p:nvPr/>
        </p:nvPicPr>
        <p:blipFill>
          <a:blip r:embed="rId4"/>
          <a:stretch>
            <a:fillRect/>
          </a:stretch>
        </p:blipFill>
        <p:spPr>
          <a:xfrm>
            <a:off x="60435" y="1911443"/>
            <a:ext cx="5928739" cy="4408004"/>
          </a:xfrm>
          <a:prstGeom prst="rect">
            <a:avLst/>
          </a:prstGeom>
        </p:spPr>
      </p:pic>
      <p:sp>
        <p:nvSpPr>
          <p:cNvPr id="11" name="TextBox 10">
            <a:extLst>
              <a:ext uri="{FF2B5EF4-FFF2-40B4-BE49-F238E27FC236}">
                <a16:creationId xmlns:a16="http://schemas.microsoft.com/office/drawing/2014/main" xmlns="" id="{CCB38872-FEDD-65DC-8045-E155D33E1367}"/>
              </a:ext>
            </a:extLst>
          </p:cNvPr>
          <p:cNvSpPr txBox="1"/>
          <p:nvPr/>
        </p:nvSpPr>
        <p:spPr>
          <a:xfrm>
            <a:off x="986039" y="1699836"/>
            <a:ext cx="4077527" cy="276999"/>
          </a:xfrm>
          <a:prstGeom prst="rect">
            <a:avLst/>
          </a:prstGeom>
          <a:noFill/>
        </p:spPr>
        <p:txBody>
          <a:bodyPr wrap="square">
            <a:spAutoFit/>
          </a:bodyPr>
          <a:lstStyle/>
          <a:p>
            <a:r>
              <a:rPr lang="en-US" sz="1200" b="1" dirty="0"/>
              <a:t>Global risks ranked by severity over the short term (2 years)</a:t>
            </a:r>
          </a:p>
        </p:txBody>
      </p:sp>
      <p:sp>
        <p:nvSpPr>
          <p:cNvPr id="3" name="TextBox 2">
            <a:extLst>
              <a:ext uri="{FF2B5EF4-FFF2-40B4-BE49-F238E27FC236}">
                <a16:creationId xmlns:a16="http://schemas.microsoft.com/office/drawing/2014/main" xmlns="" id="{A1691411-4A34-B023-F61A-53A1DC6C1185}"/>
              </a:ext>
            </a:extLst>
          </p:cNvPr>
          <p:cNvSpPr txBox="1"/>
          <p:nvPr/>
        </p:nvSpPr>
        <p:spPr>
          <a:xfrm>
            <a:off x="202345" y="1678682"/>
            <a:ext cx="641784" cy="253916"/>
          </a:xfrm>
          <a:prstGeom prst="rect">
            <a:avLst/>
          </a:prstGeom>
          <a:noFill/>
        </p:spPr>
        <p:txBody>
          <a:bodyPr wrap="square" rtlCol="0">
            <a:spAutoFit/>
          </a:bodyPr>
          <a:lstStyle/>
          <a:p>
            <a:r>
              <a:rPr lang="en-US" sz="1050" dirty="0"/>
              <a:t>Table 6</a:t>
            </a:r>
          </a:p>
        </p:txBody>
      </p:sp>
      <p:sp>
        <p:nvSpPr>
          <p:cNvPr id="9" name="TextBox 8">
            <a:extLst>
              <a:ext uri="{FF2B5EF4-FFF2-40B4-BE49-F238E27FC236}">
                <a16:creationId xmlns:a16="http://schemas.microsoft.com/office/drawing/2014/main" xmlns="" id="{3C078FAD-AFC2-E630-C1FF-CA699928DB3B}"/>
              </a:ext>
            </a:extLst>
          </p:cNvPr>
          <p:cNvSpPr txBox="1"/>
          <p:nvPr/>
        </p:nvSpPr>
        <p:spPr>
          <a:xfrm>
            <a:off x="5934301" y="1176852"/>
            <a:ext cx="723382" cy="253916"/>
          </a:xfrm>
          <a:prstGeom prst="rect">
            <a:avLst/>
          </a:prstGeom>
          <a:noFill/>
        </p:spPr>
        <p:txBody>
          <a:bodyPr wrap="square" rtlCol="0">
            <a:spAutoFit/>
          </a:bodyPr>
          <a:lstStyle/>
          <a:p>
            <a:r>
              <a:rPr lang="en-US" sz="1050" dirty="0"/>
              <a:t>Figure 7</a:t>
            </a:r>
          </a:p>
        </p:txBody>
      </p:sp>
    </p:spTree>
    <p:extLst>
      <p:ext uri="{BB962C8B-B14F-4D97-AF65-F5344CB8AC3E}">
        <p14:creationId xmlns:p14="http://schemas.microsoft.com/office/powerpoint/2010/main" val="239700527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626F958A-9151-C47B-B1AE-DCBB1EC40564}"/>
              </a:ext>
            </a:extLst>
          </p:cNvPr>
          <p:cNvSpPr txBox="1"/>
          <p:nvPr/>
        </p:nvSpPr>
        <p:spPr>
          <a:xfrm>
            <a:off x="3655921" y="0"/>
            <a:ext cx="4619116" cy="664139"/>
          </a:xfrm>
          <a:prstGeom prst="rect">
            <a:avLst/>
          </a:prstGeom>
        </p:spPr>
        <p:txBody>
          <a:bodyPr vert="horz" lIns="91440" tIns="45720" rIns="91440" bIns="45720" rtlCol="0" anchor="b">
            <a:normAutofit fontScale="62500" lnSpcReduction="20000"/>
          </a:bodyPr>
          <a:lstStyle/>
          <a:p>
            <a:pPr lvl="0"/>
            <a:r>
              <a:rPr lang="en-US" sz="6400" dirty="0">
                <a:solidFill>
                  <a:schemeClr val="bg1"/>
                </a:solidFill>
                <a:latin typeface="Congenial Black" panose="020F0502020204030204" pitchFamily="2" charset="0"/>
                <a:ea typeface="Tahoma" panose="020B0604030504040204" pitchFamily="34" charset="0"/>
                <a:cs typeface="Tahoma" panose="020B0604030504040204" pitchFamily="34" charset="0"/>
              </a:rPr>
              <a:t>Challenges</a:t>
            </a:r>
            <a:endParaRPr lang="en-GB" sz="3600" kern="1200" dirty="0">
              <a:solidFill>
                <a:schemeClr val="bg1"/>
              </a:solidFill>
              <a:latin typeface="Congenial Black" panose="020F0502020204030204" pitchFamily="2" charset="0"/>
              <a:ea typeface="Tahoma" panose="020B0604030504040204" pitchFamily="34" charset="0"/>
              <a:cs typeface="Tahoma" panose="020B0604030504040204" pitchFamily="34" charset="0"/>
            </a:endParaRPr>
          </a:p>
        </p:txBody>
      </p:sp>
      <p:sp>
        <p:nvSpPr>
          <p:cNvPr id="4" name="Slide Number Placeholder 3">
            <a:extLst>
              <a:ext uri="{FF2B5EF4-FFF2-40B4-BE49-F238E27FC236}">
                <a16:creationId xmlns:a16="http://schemas.microsoft.com/office/drawing/2014/main" xmlns="" id="{AA30B128-43E2-7214-995C-44ECD5C49033}"/>
              </a:ext>
            </a:extLst>
          </p:cNvPr>
          <p:cNvSpPr>
            <a:spLocks noGrp="1"/>
          </p:cNvSpPr>
          <p:nvPr>
            <p:ph type="sldNum" sz="quarter" idx="12"/>
          </p:nvPr>
        </p:nvSpPr>
        <p:spPr/>
        <p:txBody>
          <a:bodyPr/>
          <a:lstStyle/>
          <a:p>
            <a:fld id="{EE148BE8-9E75-414F-A482-815BCA8006D8}" type="slidenum">
              <a:rPr lang="x-none" smtClean="0"/>
              <a:t>36</a:t>
            </a:fld>
            <a:endParaRPr lang="x-none"/>
          </a:p>
        </p:txBody>
      </p:sp>
      <p:sp>
        <p:nvSpPr>
          <p:cNvPr id="5" name="TextBox 4">
            <a:extLst>
              <a:ext uri="{FF2B5EF4-FFF2-40B4-BE49-F238E27FC236}">
                <a16:creationId xmlns:a16="http://schemas.microsoft.com/office/drawing/2014/main" xmlns="" id="{8E1A2195-B6D2-376E-DB00-D41E0E0FD9D8}"/>
              </a:ext>
            </a:extLst>
          </p:cNvPr>
          <p:cNvSpPr txBox="1"/>
          <p:nvPr/>
        </p:nvSpPr>
        <p:spPr>
          <a:xfrm>
            <a:off x="212091" y="1166458"/>
            <a:ext cx="11506776" cy="4778231"/>
          </a:xfrm>
          <a:prstGeom prst="rect">
            <a:avLst/>
          </a:prstGeom>
          <a:noFill/>
        </p:spPr>
        <p:txBody>
          <a:bodyPr wrap="square">
            <a:spAutoFit/>
          </a:bodyPr>
          <a:lstStyle/>
          <a:p>
            <a:pPr marL="285750" indent="-285750" algn="just">
              <a:buFontTx/>
              <a:buChar char="-"/>
            </a:pPr>
            <a:r>
              <a:rPr lang="en-US" sz="2000" dirty="0"/>
              <a:t>Adherence to the Laws:   fiscal discipline is weak and remains a concern; </a:t>
            </a:r>
          </a:p>
          <a:p>
            <a:pPr marL="285750" indent="-285750" algn="just">
              <a:buFontTx/>
              <a:buChar char="-"/>
            </a:pPr>
            <a:endParaRPr lang="en-US" sz="1100" dirty="0"/>
          </a:p>
          <a:p>
            <a:pPr marL="285750" indent="-285750" algn="just">
              <a:buFontTx/>
              <a:buChar char="-"/>
            </a:pPr>
            <a:r>
              <a:rPr lang="en-US" sz="2000" dirty="0"/>
              <a:t>Absence of an overarching and coordinated PFM strategy in some countries;</a:t>
            </a:r>
          </a:p>
          <a:p>
            <a:pPr marL="285750" indent="-285750" algn="just">
              <a:buFontTx/>
              <a:buChar char="-"/>
            </a:pPr>
            <a:endParaRPr lang="en-US" sz="1050" dirty="0"/>
          </a:p>
          <a:p>
            <a:pPr marL="285750" indent="-285750" algn="just">
              <a:buFontTx/>
              <a:buChar char="-"/>
            </a:pPr>
            <a:r>
              <a:rPr lang="en-US" sz="2000" dirty="0"/>
              <a:t>Capacity and skill gaps in Fiscal risk management strategy development to comprehensively record and monitor fiscal risks and;</a:t>
            </a:r>
          </a:p>
          <a:p>
            <a:pPr marL="285750" indent="-285750" algn="just">
              <a:buFontTx/>
              <a:buChar char="-"/>
            </a:pPr>
            <a:endParaRPr lang="en-US" sz="1200" dirty="0"/>
          </a:p>
          <a:p>
            <a:pPr marL="285750" indent="-285750" algn="just">
              <a:buFontTx/>
              <a:buChar char="-"/>
            </a:pPr>
            <a:r>
              <a:rPr lang="en-US" sz="2000" dirty="0"/>
              <a:t>Inadequate ICT infrastructure in the public sector to support rollout of computerized platforms for effective records of contingent liabilities and other fiscal risks variables;</a:t>
            </a:r>
          </a:p>
          <a:p>
            <a:pPr marL="285750" indent="-285750" algn="just">
              <a:buFontTx/>
              <a:buChar char="-"/>
            </a:pPr>
            <a:endParaRPr lang="en-US" sz="2000" dirty="0"/>
          </a:p>
          <a:p>
            <a:pPr marL="285750" indent="-285750">
              <a:buFontTx/>
              <a:buChar char="-"/>
            </a:pPr>
            <a:r>
              <a:rPr lang="en-US" sz="2000" dirty="0"/>
              <a:t>Sub-National Governments: in some cases, there is lack of comprehensive information on the	financial	condition and performance of sub-national governments individually and as a consolidate sector; </a:t>
            </a:r>
          </a:p>
          <a:p>
            <a:endParaRPr lang="en-US" sz="2000" dirty="0"/>
          </a:p>
          <a:p>
            <a:pPr marL="285750" indent="-285750">
              <a:buFontTx/>
              <a:buChar char="-"/>
            </a:pPr>
            <a:r>
              <a:rPr lang="en-US" sz="2000" dirty="0"/>
              <a:t>• Public Corporations:	 Many  governments don't regularly  publish comprehensive information on the	financial	performance of	public corporations, including any quasi-fiscal activity	</a:t>
            </a:r>
          </a:p>
          <a:p>
            <a:pPr algn="just"/>
            <a:endParaRPr lang="en-US" sz="1100" dirty="0"/>
          </a:p>
          <a:p>
            <a:pPr marL="285750" indent="-285750" algn="just">
              <a:buFontTx/>
              <a:buChar char="-"/>
            </a:pPr>
            <a:r>
              <a:rPr lang="en-US" sz="2000" dirty="0"/>
              <a:t>Global landscape is dominated by manifesting risk and other external shocks.</a:t>
            </a:r>
            <a:endParaRPr lang="en-US" sz="1600" dirty="0"/>
          </a:p>
        </p:txBody>
      </p:sp>
    </p:spTree>
    <p:extLst>
      <p:ext uri="{BB962C8B-B14F-4D97-AF65-F5344CB8AC3E}">
        <p14:creationId xmlns:p14="http://schemas.microsoft.com/office/powerpoint/2010/main" val="49604883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626F958A-9151-C47B-B1AE-DCBB1EC40564}"/>
              </a:ext>
            </a:extLst>
          </p:cNvPr>
          <p:cNvSpPr txBox="1"/>
          <p:nvPr/>
        </p:nvSpPr>
        <p:spPr>
          <a:xfrm>
            <a:off x="838886" y="46989"/>
            <a:ext cx="9780765" cy="664139"/>
          </a:xfrm>
          <a:prstGeom prst="rect">
            <a:avLst/>
          </a:prstGeom>
        </p:spPr>
        <p:txBody>
          <a:bodyPr vert="horz" lIns="91440" tIns="45720" rIns="91440" bIns="45720" rtlCol="0" anchor="b">
            <a:normAutofit fontScale="62500" lnSpcReduction="20000"/>
          </a:bodyPr>
          <a:lstStyle/>
          <a:p>
            <a:pPr lvl="0"/>
            <a:r>
              <a:rPr lang="en-US" sz="6400" kern="1200" dirty="0">
                <a:solidFill>
                  <a:schemeClr val="bg1"/>
                </a:solidFill>
                <a:latin typeface="Congenial Black" panose="020F0502020204030204" pitchFamily="2" charset="0"/>
                <a:ea typeface="Tahoma" panose="020B0604030504040204" pitchFamily="34" charset="0"/>
                <a:cs typeface="Tahoma" panose="020B0604030504040204" pitchFamily="34" charset="0"/>
              </a:rPr>
              <a:t>Conclusion Recommendation</a:t>
            </a:r>
            <a:endParaRPr lang="en-GB" sz="3600" kern="1200" dirty="0">
              <a:solidFill>
                <a:schemeClr val="bg1"/>
              </a:solidFill>
              <a:latin typeface="Congenial Black" panose="020F0502020204030204" pitchFamily="2" charset="0"/>
              <a:ea typeface="Tahoma" panose="020B0604030504040204" pitchFamily="34" charset="0"/>
              <a:cs typeface="Tahoma" panose="020B0604030504040204" pitchFamily="34" charset="0"/>
            </a:endParaRPr>
          </a:p>
        </p:txBody>
      </p:sp>
      <p:sp>
        <p:nvSpPr>
          <p:cNvPr id="4" name="Slide Number Placeholder 3">
            <a:extLst>
              <a:ext uri="{FF2B5EF4-FFF2-40B4-BE49-F238E27FC236}">
                <a16:creationId xmlns:a16="http://schemas.microsoft.com/office/drawing/2014/main" xmlns="" id="{AA30B128-43E2-7214-995C-44ECD5C49033}"/>
              </a:ext>
            </a:extLst>
          </p:cNvPr>
          <p:cNvSpPr>
            <a:spLocks noGrp="1"/>
          </p:cNvSpPr>
          <p:nvPr>
            <p:ph type="sldNum" sz="quarter" idx="12"/>
          </p:nvPr>
        </p:nvSpPr>
        <p:spPr/>
        <p:txBody>
          <a:bodyPr/>
          <a:lstStyle/>
          <a:p>
            <a:fld id="{EE148BE8-9E75-414F-A482-815BCA8006D8}" type="slidenum">
              <a:rPr lang="x-none" smtClean="0"/>
              <a:t>37</a:t>
            </a:fld>
            <a:endParaRPr lang="x-none"/>
          </a:p>
        </p:txBody>
      </p:sp>
      <p:sp>
        <p:nvSpPr>
          <p:cNvPr id="5" name="TextBox 4">
            <a:extLst>
              <a:ext uri="{FF2B5EF4-FFF2-40B4-BE49-F238E27FC236}">
                <a16:creationId xmlns:a16="http://schemas.microsoft.com/office/drawing/2014/main" xmlns="" id="{70D7BE90-D1EC-10F8-9556-C381D50D187B}"/>
              </a:ext>
            </a:extLst>
          </p:cNvPr>
          <p:cNvSpPr txBox="1"/>
          <p:nvPr/>
        </p:nvSpPr>
        <p:spPr>
          <a:xfrm>
            <a:off x="463781" y="920437"/>
            <a:ext cx="11477498" cy="6004849"/>
          </a:xfrm>
          <a:prstGeom prst="rect">
            <a:avLst/>
          </a:prstGeom>
          <a:noFill/>
        </p:spPr>
        <p:txBody>
          <a:bodyPr wrap="square">
            <a:spAutoFit/>
          </a:bodyPr>
          <a:lstStyle/>
          <a:p>
            <a:pPr algn="just"/>
            <a:r>
              <a:rPr lang="en-US" dirty="0"/>
              <a:t>While ongoing shocks unfold, the Africa stands at a crossroads. As we enter a low-growth, low-investment and low-cooperation era, countries need to :</a:t>
            </a:r>
          </a:p>
          <a:p>
            <a:pPr marL="285750" indent="-285750" algn="just">
              <a:lnSpc>
                <a:spcPct val="150000"/>
              </a:lnSpc>
              <a:buFont typeface="Arial" panose="020B0604020202020204" pitchFamily="34" charset="0"/>
              <a:buChar char="•"/>
            </a:pPr>
            <a:r>
              <a:rPr lang="en-US" dirty="0"/>
              <a:t>Establish clear accountability for monitoring, managing and reporting contingent liabilities;</a:t>
            </a:r>
          </a:p>
          <a:p>
            <a:pPr marL="285750" indent="-285750" algn="just">
              <a:lnSpc>
                <a:spcPct val="150000"/>
              </a:lnSpc>
              <a:buFont typeface="Arial" panose="020B0604020202020204" pitchFamily="34" charset="0"/>
              <a:buChar char="•"/>
            </a:pPr>
            <a:r>
              <a:rPr lang="en-US" dirty="0"/>
              <a:t>Ensure a monitoring mechanism for regular review of: (</a:t>
            </a:r>
            <a:r>
              <a:rPr lang="en-US" dirty="0" err="1"/>
              <a:t>i</a:t>
            </a:r>
            <a:r>
              <a:rPr lang="en-US" dirty="0"/>
              <a:t>) the potential for risk realization as new information becomes available; (ii) whether existing policies remain appropriate; and (iii) whether existing mitigation measures are adequate;</a:t>
            </a:r>
          </a:p>
          <a:p>
            <a:pPr marL="285750" indent="-285750" algn="just">
              <a:lnSpc>
                <a:spcPct val="150000"/>
              </a:lnSpc>
              <a:buFont typeface="Arial" panose="020B0604020202020204" pitchFamily="34" charset="0"/>
              <a:buChar char="•"/>
            </a:pPr>
            <a:r>
              <a:rPr lang="en-US" dirty="0"/>
              <a:t>Establish intra-governmental coordination mechanisms to assess and monitor risks and policy responses, particularly between finance and economic ministries and central banks to monitor and manage financial sector exposures;</a:t>
            </a:r>
          </a:p>
          <a:p>
            <a:pPr marL="285750" indent="-285750" algn="just">
              <a:lnSpc>
                <a:spcPct val="150000"/>
              </a:lnSpc>
              <a:buFont typeface="Arial" panose="020B0604020202020204" pitchFamily="34" charset="0"/>
              <a:buChar char="•"/>
            </a:pPr>
            <a:r>
              <a:rPr lang="en-US" dirty="0"/>
              <a:t>Parliamentary involvement in monitoring the guarantees given and called as well as the impact on the economy and employment of support measures will help provide additional legitimacy;</a:t>
            </a:r>
          </a:p>
          <a:p>
            <a:pPr marL="285750" indent="-285750" algn="just">
              <a:lnSpc>
                <a:spcPct val="150000"/>
              </a:lnSpc>
              <a:buFont typeface="Arial" panose="020B0604020202020204" pitchFamily="34" charset="0"/>
              <a:buChar char="•"/>
            </a:pPr>
            <a:r>
              <a:rPr lang="en-US" dirty="0"/>
              <a:t>Ensure the full disclosure of all fiscal measures, be they direct or contingent, on-budget or off-budget;</a:t>
            </a:r>
          </a:p>
          <a:p>
            <a:pPr marL="285750" indent="-285750" algn="just">
              <a:lnSpc>
                <a:spcPct val="150000"/>
              </a:lnSpc>
              <a:buFont typeface="Arial" panose="020B0604020202020204" pitchFamily="34" charset="0"/>
              <a:buChar char="•"/>
            </a:pPr>
            <a:r>
              <a:rPr lang="en-US" dirty="0"/>
              <a:t>Enhance capacity to mitigate and manage risks.  The need for training and retraining on the World Bank Fiscal Risk Assessment (FRA)framework,  and the IMF Fiscal rule toolkit </a:t>
            </a:r>
          </a:p>
          <a:p>
            <a:pPr marL="285750" indent="-285750" algn="just">
              <a:lnSpc>
                <a:spcPct val="150000"/>
              </a:lnSpc>
              <a:buFont typeface="Arial" panose="020B0604020202020204" pitchFamily="34" charset="0"/>
              <a:buChar char="•"/>
            </a:pPr>
            <a:r>
              <a:rPr lang="en-US" dirty="0"/>
              <a:t>Better integrate fiscal risk analysis into fiscal policymaking : fiscal frameworks could be strengthened, together with the analysis and understanding of these risks and the reporting of Contingent Liabilities.</a:t>
            </a:r>
          </a:p>
        </p:txBody>
      </p:sp>
    </p:spTree>
    <p:extLst>
      <p:ext uri="{BB962C8B-B14F-4D97-AF65-F5344CB8AC3E}">
        <p14:creationId xmlns:p14="http://schemas.microsoft.com/office/powerpoint/2010/main" val="86476672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626F958A-9151-C47B-B1AE-DCBB1EC40564}"/>
              </a:ext>
            </a:extLst>
          </p:cNvPr>
          <p:cNvSpPr txBox="1"/>
          <p:nvPr/>
        </p:nvSpPr>
        <p:spPr>
          <a:xfrm>
            <a:off x="838886" y="46989"/>
            <a:ext cx="9780765" cy="664139"/>
          </a:xfrm>
          <a:prstGeom prst="rect">
            <a:avLst/>
          </a:prstGeom>
        </p:spPr>
        <p:txBody>
          <a:bodyPr vert="horz" lIns="91440" tIns="45720" rIns="91440" bIns="45720" rtlCol="0" anchor="b">
            <a:normAutofit fontScale="62500" lnSpcReduction="20000"/>
          </a:bodyPr>
          <a:lstStyle/>
          <a:p>
            <a:pPr lvl="0"/>
            <a:r>
              <a:rPr lang="en-US" sz="6400" kern="1200" dirty="0">
                <a:solidFill>
                  <a:schemeClr val="bg1"/>
                </a:solidFill>
                <a:latin typeface="Congenial Black" panose="020F0502020204030204" pitchFamily="2" charset="0"/>
                <a:ea typeface="Tahoma" panose="020B0604030504040204" pitchFamily="34" charset="0"/>
                <a:cs typeface="Tahoma" panose="020B0604030504040204" pitchFamily="34" charset="0"/>
              </a:rPr>
              <a:t>Conclusion Recommendation</a:t>
            </a:r>
            <a:endParaRPr lang="en-GB" sz="3600" kern="1200" dirty="0">
              <a:solidFill>
                <a:schemeClr val="bg1"/>
              </a:solidFill>
              <a:latin typeface="Congenial Black" panose="020F0502020204030204" pitchFamily="2" charset="0"/>
              <a:ea typeface="Tahoma" panose="020B0604030504040204" pitchFamily="34" charset="0"/>
              <a:cs typeface="Tahoma" panose="020B0604030504040204" pitchFamily="34" charset="0"/>
            </a:endParaRPr>
          </a:p>
        </p:txBody>
      </p:sp>
      <p:sp>
        <p:nvSpPr>
          <p:cNvPr id="4" name="Slide Number Placeholder 3">
            <a:extLst>
              <a:ext uri="{FF2B5EF4-FFF2-40B4-BE49-F238E27FC236}">
                <a16:creationId xmlns:a16="http://schemas.microsoft.com/office/drawing/2014/main" xmlns="" id="{AA30B128-43E2-7214-995C-44ECD5C49033}"/>
              </a:ext>
            </a:extLst>
          </p:cNvPr>
          <p:cNvSpPr>
            <a:spLocks noGrp="1"/>
          </p:cNvSpPr>
          <p:nvPr>
            <p:ph type="sldNum" sz="quarter" idx="12"/>
          </p:nvPr>
        </p:nvSpPr>
        <p:spPr/>
        <p:txBody>
          <a:bodyPr/>
          <a:lstStyle/>
          <a:p>
            <a:fld id="{EE148BE8-9E75-414F-A482-815BCA8006D8}" type="slidenum">
              <a:rPr lang="x-none" smtClean="0"/>
              <a:t>38</a:t>
            </a:fld>
            <a:endParaRPr lang="x-none"/>
          </a:p>
        </p:txBody>
      </p:sp>
      <p:sp>
        <p:nvSpPr>
          <p:cNvPr id="5" name="TextBox 4">
            <a:extLst>
              <a:ext uri="{FF2B5EF4-FFF2-40B4-BE49-F238E27FC236}">
                <a16:creationId xmlns:a16="http://schemas.microsoft.com/office/drawing/2014/main" xmlns="" id="{70D7BE90-D1EC-10F8-9556-C381D50D187B}"/>
              </a:ext>
            </a:extLst>
          </p:cNvPr>
          <p:cNvSpPr txBox="1"/>
          <p:nvPr/>
        </p:nvSpPr>
        <p:spPr>
          <a:xfrm>
            <a:off x="463781" y="920437"/>
            <a:ext cx="11477498" cy="880369"/>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en-US" dirty="0"/>
              <a:t>Better integrate fiscal risk analysis into fiscal policymaking : fiscal frameworks could be strengthened, together with the analysis and understanding of these risks and the reporting of Contingent Liabilities.</a:t>
            </a:r>
          </a:p>
        </p:txBody>
      </p:sp>
      <p:pic>
        <p:nvPicPr>
          <p:cNvPr id="3" name="Picture 2">
            <a:extLst>
              <a:ext uri="{FF2B5EF4-FFF2-40B4-BE49-F238E27FC236}">
                <a16:creationId xmlns:a16="http://schemas.microsoft.com/office/drawing/2014/main" xmlns="" id="{E820EDFA-ECBC-59F2-298D-E82F4896D64F}"/>
              </a:ext>
            </a:extLst>
          </p:cNvPr>
          <p:cNvPicPr>
            <a:picLocks noChangeAspect="1"/>
          </p:cNvPicPr>
          <p:nvPr/>
        </p:nvPicPr>
        <p:blipFill>
          <a:blip r:embed="rId3"/>
          <a:stretch>
            <a:fillRect/>
          </a:stretch>
        </p:blipFill>
        <p:spPr>
          <a:xfrm>
            <a:off x="3310618" y="1801755"/>
            <a:ext cx="4925204" cy="4836243"/>
          </a:xfrm>
          <a:prstGeom prst="rect">
            <a:avLst/>
          </a:prstGeom>
        </p:spPr>
      </p:pic>
    </p:spTree>
    <p:extLst>
      <p:ext uri="{BB962C8B-B14F-4D97-AF65-F5344CB8AC3E}">
        <p14:creationId xmlns:p14="http://schemas.microsoft.com/office/powerpoint/2010/main" val="350631023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xmlns="" id="{383760E1-5550-427C-ABC2-BBDAFCDF7806}"/>
              </a:ext>
            </a:extLst>
          </p:cNvPr>
          <p:cNvSpPr>
            <a:spLocks noGrp="1"/>
          </p:cNvSpPr>
          <p:nvPr>
            <p:ph type="sldNum" sz="quarter" idx="12"/>
          </p:nvPr>
        </p:nvSpPr>
        <p:spPr/>
        <p:txBody>
          <a:bodyPr/>
          <a:lstStyle/>
          <a:p>
            <a:fld id="{327EA971-C41B-4D24-8B74-D2E35A7F8A2F}" type="slidenum">
              <a:rPr lang="en-US" smtClean="0"/>
              <a:pPr/>
              <a:t>39</a:t>
            </a:fld>
            <a:endParaRPr lang="en-US" dirty="0"/>
          </a:p>
        </p:txBody>
      </p:sp>
      <p:pic>
        <p:nvPicPr>
          <p:cNvPr id="5" name="Picture 4">
            <a:extLst>
              <a:ext uri="{FF2B5EF4-FFF2-40B4-BE49-F238E27FC236}">
                <a16:creationId xmlns:a16="http://schemas.microsoft.com/office/drawing/2014/main" xmlns="" id="{EA4AE330-6271-4002-AD78-E7B46C039A70}"/>
              </a:ext>
            </a:extLst>
          </p:cNvPr>
          <p:cNvPicPr>
            <a:picLocks noChangeAspect="1"/>
          </p:cNvPicPr>
          <p:nvPr/>
        </p:nvPicPr>
        <p:blipFill>
          <a:blip r:embed="rId2"/>
          <a:stretch>
            <a:fillRect/>
          </a:stretch>
        </p:blipFill>
        <p:spPr>
          <a:xfrm>
            <a:off x="3429000" y="1371601"/>
            <a:ext cx="4648200" cy="4639261"/>
          </a:xfrm>
          <a:prstGeom prst="rect">
            <a:avLst/>
          </a:prstGeom>
        </p:spPr>
      </p:pic>
      <p:sp>
        <p:nvSpPr>
          <p:cNvPr id="6" name="TextBox 5">
            <a:extLst>
              <a:ext uri="{FF2B5EF4-FFF2-40B4-BE49-F238E27FC236}">
                <a16:creationId xmlns:a16="http://schemas.microsoft.com/office/drawing/2014/main" xmlns="" id="{9541636D-1FB6-4B1B-B710-A3BD9E3748F2}"/>
              </a:ext>
            </a:extLst>
          </p:cNvPr>
          <p:cNvSpPr txBox="1"/>
          <p:nvPr/>
        </p:nvSpPr>
        <p:spPr>
          <a:xfrm>
            <a:off x="4495800" y="2814067"/>
            <a:ext cx="2514600" cy="1754326"/>
          </a:xfrm>
          <a:prstGeom prst="rect">
            <a:avLst/>
          </a:prstGeom>
          <a:noFill/>
        </p:spPr>
        <p:txBody>
          <a:bodyPr wrap="square" rtlCol="0">
            <a:spAutoFit/>
          </a:bodyPr>
          <a:lstStyle/>
          <a:p>
            <a:pPr algn="ctr"/>
            <a:r>
              <a:rPr lang="en-US" dirty="0"/>
              <a:t>End of Presentation</a:t>
            </a:r>
          </a:p>
          <a:p>
            <a:pPr algn="ctr"/>
            <a:endParaRPr lang="en-US" dirty="0"/>
          </a:p>
          <a:p>
            <a:pPr algn="ctr"/>
            <a:r>
              <a:rPr lang="en-US" dirty="0"/>
              <a:t>Thank you.</a:t>
            </a:r>
          </a:p>
          <a:p>
            <a:pPr algn="ctr"/>
            <a:endParaRPr lang="en-US" dirty="0"/>
          </a:p>
          <a:p>
            <a:pPr algn="ctr"/>
            <a:r>
              <a:rPr lang="en-US" dirty="0"/>
              <a:t>bmusa@waifem-cbp.org</a:t>
            </a:r>
          </a:p>
          <a:p>
            <a:pPr algn="ctr"/>
            <a:r>
              <a:rPr lang="en-US" dirty="0"/>
              <a:t>baba.musa@aol.com</a:t>
            </a:r>
          </a:p>
        </p:txBody>
      </p:sp>
    </p:spTree>
    <p:extLst>
      <p:ext uri="{BB962C8B-B14F-4D97-AF65-F5344CB8AC3E}">
        <p14:creationId xmlns:p14="http://schemas.microsoft.com/office/powerpoint/2010/main" val="39903321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8374</TotalTime>
  <Words>3906</Words>
  <Application>Microsoft Office PowerPoint</Application>
  <PresentationFormat>Widescreen</PresentationFormat>
  <Paragraphs>534</Paragraphs>
  <Slides>39</Slides>
  <Notes>31</Notes>
  <HiddenSlides>0</HiddenSlides>
  <MMClips>0</MMClips>
  <ScaleCrop>false</ScaleCrop>
  <HeadingPairs>
    <vt:vector size="6" baseType="variant">
      <vt:variant>
        <vt:lpstr>Fonts Used</vt:lpstr>
      </vt:variant>
      <vt:variant>
        <vt:i4>19</vt:i4>
      </vt:variant>
      <vt:variant>
        <vt:lpstr>Theme</vt:lpstr>
      </vt:variant>
      <vt:variant>
        <vt:i4>2</vt:i4>
      </vt:variant>
      <vt:variant>
        <vt:lpstr>Slide Titles</vt:lpstr>
      </vt:variant>
      <vt:variant>
        <vt:i4>39</vt:i4>
      </vt:variant>
    </vt:vector>
  </HeadingPairs>
  <TitlesOfParts>
    <vt:vector size="60" baseType="lpstr">
      <vt:lpstr>ＭＳ Ｐゴシック</vt:lpstr>
      <vt:lpstr>ＭＳ Ｐゴシック</vt:lpstr>
      <vt:lpstr>Aharoni</vt:lpstr>
      <vt:lpstr>Amasis MT Pro Black</vt:lpstr>
      <vt:lpstr>Arial</vt:lpstr>
      <vt:lpstr>Assistant ExtraBold</vt:lpstr>
      <vt:lpstr>Calibri</vt:lpstr>
      <vt:lpstr>Calibri Light</vt:lpstr>
      <vt:lpstr>Congenial Black</vt:lpstr>
      <vt:lpstr>Courier New</vt:lpstr>
      <vt:lpstr>Helvetica Neue</vt:lpstr>
      <vt:lpstr>Kumbh Sans</vt:lpstr>
      <vt:lpstr>Lato</vt:lpstr>
      <vt:lpstr>MuseoSans-300</vt:lpstr>
      <vt:lpstr>Symbol</vt:lpstr>
      <vt:lpstr>Tahoma</vt:lpstr>
      <vt:lpstr>Times New Roman</vt:lpstr>
      <vt:lpstr>Trebuchet MS</vt:lpstr>
      <vt:lpstr>Wingdings</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Baba Musa</dc:creator>
  <cp:lastModifiedBy>USER PC</cp:lastModifiedBy>
  <cp:revision>13</cp:revision>
  <cp:lastPrinted>2023-06-11T18:44:42Z</cp:lastPrinted>
  <dcterms:created xsi:type="dcterms:W3CDTF">2023-05-14T15:22:43Z</dcterms:created>
  <dcterms:modified xsi:type="dcterms:W3CDTF">2023-07-05T14:18:41Z</dcterms:modified>
</cp:coreProperties>
</file>